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image20.jpg" ContentType="image/jpg"/>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21.jpg" ContentType="image/jpg"/>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22.jpg" ContentType="image/jp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9" r:id="rId2"/>
  </p:sldMasterIdLst>
  <p:notesMasterIdLst>
    <p:notesMasterId r:id="rId69"/>
  </p:notesMasterIdLst>
  <p:sldIdLst>
    <p:sldId id="1878" r:id="rId3"/>
    <p:sldId id="1879" r:id="rId4"/>
    <p:sldId id="1880" r:id="rId5"/>
    <p:sldId id="1881" r:id="rId6"/>
    <p:sldId id="1882" r:id="rId7"/>
    <p:sldId id="1883" r:id="rId8"/>
    <p:sldId id="1884" r:id="rId9"/>
    <p:sldId id="1885" r:id="rId10"/>
    <p:sldId id="1886" r:id="rId11"/>
    <p:sldId id="1887" r:id="rId12"/>
    <p:sldId id="1888" r:id="rId13"/>
    <p:sldId id="1889" r:id="rId14"/>
    <p:sldId id="1890" r:id="rId15"/>
    <p:sldId id="1891" r:id="rId16"/>
    <p:sldId id="1892" r:id="rId17"/>
    <p:sldId id="1893" r:id="rId18"/>
    <p:sldId id="1894" r:id="rId19"/>
    <p:sldId id="1895" r:id="rId20"/>
    <p:sldId id="1896" r:id="rId21"/>
    <p:sldId id="1897" r:id="rId22"/>
    <p:sldId id="1898" r:id="rId23"/>
    <p:sldId id="1899" r:id="rId24"/>
    <p:sldId id="1900" r:id="rId25"/>
    <p:sldId id="1901" r:id="rId26"/>
    <p:sldId id="1902" r:id="rId27"/>
    <p:sldId id="1903" r:id="rId28"/>
    <p:sldId id="1904" r:id="rId29"/>
    <p:sldId id="1905" r:id="rId30"/>
    <p:sldId id="1906" r:id="rId31"/>
    <p:sldId id="1907" r:id="rId32"/>
    <p:sldId id="1908" r:id="rId33"/>
    <p:sldId id="1909" r:id="rId34"/>
    <p:sldId id="1910" r:id="rId35"/>
    <p:sldId id="1911" r:id="rId36"/>
    <p:sldId id="1912" r:id="rId37"/>
    <p:sldId id="1913" r:id="rId38"/>
    <p:sldId id="1914" r:id="rId39"/>
    <p:sldId id="1915" r:id="rId40"/>
    <p:sldId id="1916" r:id="rId41"/>
    <p:sldId id="1917" r:id="rId42"/>
    <p:sldId id="1918" r:id="rId43"/>
    <p:sldId id="1919" r:id="rId44"/>
    <p:sldId id="1920" r:id="rId45"/>
    <p:sldId id="1921" r:id="rId46"/>
    <p:sldId id="1922" r:id="rId47"/>
    <p:sldId id="1923" r:id="rId48"/>
    <p:sldId id="1924" r:id="rId49"/>
    <p:sldId id="1925" r:id="rId50"/>
    <p:sldId id="1926" r:id="rId51"/>
    <p:sldId id="1927" r:id="rId52"/>
    <p:sldId id="1928" r:id="rId53"/>
    <p:sldId id="1929" r:id="rId54"/>
    <p:sldId id="1930" r:id="rId55"/>
    <p:sldId id="1931" r:id="rId56"/>
    <p:sldId id="1932" r:id="rId57"/>
    <p:sldId id="1933" r:id="rId58"/>
    <p:sldId id="1934" r:id="rId59"/>
    <p:sldId id="1935" r:id="rId60"/>
    <p:sldId id="1936" r:id="rId61"/>
    <p:sldId id="1937" r:id="rId62"/>
    <p:sldId id="1938" r:id="rId63"/>
    <p:sldId id="1939" r:id="rId64"/>
    <p:sldId id="1940" r:id="rId65"/>
    <p:sldId id="1941" r:id="rId66"/>
    <p:sldId id="792" r:id="rId67"/>
    <p:sldId id="1942" r:id="rId68"/>
  </p:sldIdLst>
  <p:sldSz cx="9902825"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C874F8-7483-4A37-9963-F78845B63D4B}">
          <p14:sldIdLst>
            <p14:sldId id="1878"/>
            <p14:sldId id="1879"/>
          </p14:sldIdLst>
        </p14:section>
        <p14:section name="Unit 1" id="{7A8471BD-177A-47F2-9C38-44519407A792}">
          <p14:sldIdLst>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0"/>
            <p14:sldId id="1941"/>
            <p14:sldId id="792"/>
            <p14:sldId id="1942"/>
          </p14:sldIdLst>
        </p14:section>
      </p14:sectionLst>
    </p:ext>
    <p:ext uri="{EFAFB233-063F-42B5-8137-9DF3F51BA10A}">
      <p15:sldGuideLst xmlns:p15="http://schemas.microsoft.com/office/powerpoint/2012/main">
        <p15:guide id="1" orient="horz" pos="1253" userDrawn="1">
          <p15:clr>
            <a:srgbClr val="A4A3A4"/>
          </p15:clr>
        </p15:guide>
        <p15:guide id="2" orient="horz" pos="958" userDrawn="1">
          <p15:clr>
            <a:srgbClr val="A4A3A4"/>
          </p15:clr>
        </p15:guide>
        <p15:guide id="3" orient="horz" pos="1616" userDrawn="1">
          <p15:clr>
            <a:srgbClr val="A4A3A4"/>
          </p15:clr>
        </p15:guide>
        <p15:guide id="4" pos="3119">
          <p15:clr>
            <a:srgbClr val="A4A3A4"/>
          </p15:clr>
        </p15:guide>
        <p15:guide id="5" pos="4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D9D9D9"/>
    <a:srgbClr val="ECEFF6"/>
    <a:srgbClr val="FFFFFF"/>
    <a:srgbClr val="D5DCEB"/>
    <a:srgbClr val="595959"/>
    <a:srgbClr val="404040"/>
    <a:srgbClr val="262626"/>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83" autoAdjust="0"/>
    <p:restoredTop sz="94737" autoAdjust="0"/>
  </p:normalViewPr>
  <p:slideViewPr>
    <p:cSldViewPr snapToGrid="0">
      <p:cViewPr varScale="1">
        <p:scale>
          <a:sx n="156" d="100"/>
          <a:sy n="156" d="100"/>
        </p:scale>
        <p:origin x="1432" y="176"/>
      </p:cViewPr>
      <p:guideLst>
        <p:guide orient="horz" pos="1253"/>
        <p:guide orient="horz" pos="958"/>
        <p:guide orient="horz" pos="1616"/>
        <p:guide pos="3119"/>
        <p:guide pos="44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2023. 1. 6.</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69900" y="496888"/>
            <a:ext cx="6015038" cy="4165600"/>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20603020101020101" pitchFamily="18" charset="-127"/>
                <a:ea typeface="SamsungOne-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a:ln>
                <a:noFill/>
              </a:ln>
              <a:solidFill>
                <a:prstClr val="black"/>
              </a:solidFill>
              <a:effectLst/>
              <a:uLnTx/>
              <a:uFillTx/>
              <a:latin typeface="SamsungOne-400" panose="02020603020101020101" pitchFamily="18" charset="-127"/>
              <a:ea typeface="SamsungOne-400" panose="02020603020101020101" pitchFamily="18" charset="-127"/>
              <a:cs typeface="+mn-cs"/>
            </a:endParaRPr>
          </a:p>
        </p:txBody>
      </p:sp>
    </p:spTree>
    <p:extLst>
      <p:ext uri="{BB962C8B-B14F-4D97-AF65-F5344CB8AC3E}">
        <p14:creationId xmlns:p14="http://schemas.microsoft.com/office/powerpoint/2010/main" val="399947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0998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6299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8125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4160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7306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06879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83334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Tư duy thiết kế</a:t>
            </a:r>
            <a:r>
              <a:rPr lang="en-US" altLang="ko-KR" sz="1200" dirty="0">
                <a:latin typeface="Times New Roman" panose="02020603050405020304" pitchFamily="18" charset="0"/>
                <a:cs typeface="Times New Roman" panose="02020603050405020304" pitchFamily="18" charset="0"/>
              </a:rPr>
              <a:t> is structured in five steps with convergence and divergence cycles.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5391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first step, we gain empathy from the user through observation and taking (interview).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outcome from this step is to gain empathy. We should </a:t>
                </a:r>
                <a:r>
                  <a:rPr lang="en-US" altLang="ko-KR" sz="1200" b="1" dirty="0">
                    <a:latin typeface="Times New Roman" panose="02020603050405020304" pitchFamily="18" charset="0"/>
                    <a:cs typeface="Times New Roman" panose="02020603050405020304" pitchFamily="18" charset="0"/>
                  </a:rPr>
                  <a:t>feel</a:t>
                </a:r>
                <a:r>
                  <a:rPr lang="en-US" altLang="ko-KR" sz="1200" dirty="0">
                    <a:latin typeface="Times New Roman" panose="02020603050405020304" pitchFamily="18" charset="0"/>
                    <a:cs typeface="Times New Roman" panose="02020603050405020304" pitchFamily="18" charset="0"/>
                  </a:rPr>
                  <a:t> the user’s pain and difficulty </a:t>
                </a:r>
                <a:r>
                  <a:rPr lang="en-US" altLang="ko-KR" sz="1200" b="1" dirty="0">
                    <a:latin typeface="Times New Roman" panose="02020603050405020304" pitchFamily="18" charset="0"/>
                    <a:cs typeface="Times New Roman" panose="02020603050405020304" pitchFamily="18" charset="0"/>
                  </a:rPr>
                  <a:t>as our own</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+Observe, engage and listen.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+Empathy = </a:t>
                </a:r>
                <a:r>
                  <a:rPr lang="en-US" altLang="ko-KR" sz="1200" dirty="0" err="1">
                    <a:latin typeface="Times New Roman" panose="02020603050405020304" pitchFamily="18" charset="0"/>
                    <a:cs typeface="Times New Roman" panose="02020603050405020304" pitchFamily="18" charset="0"/>
                  </a:rPr>
                  <a:t>Em</a:t>
                </a:r>
                <a:r>
                  <a:rPr lang="en-US" altLang="ko-KR" sz="1200" dirty="0">
                    <a:latin typeface="Times New Roman" panose="02020603050405020304" pitchFamily="18" charset="0"/>
                    <a:cs typeface="Times New Roman" panose="02020603050405020304" pitchFamily="18" charset="0"/>
                  </a:rPr>
                  <a:t> (in) + Pathos (feeling), meaning immersion into some else’s experience and feeling.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Next, we identify problems that are valuable, inspiring and real.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+Use the insight gained from the previous step.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+Ask questions such as: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“who needs help?”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“where lies the value?”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“what is the direction we are to follow?”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“why was the problem/pain caused in the first place?”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br>
                  <a:rPr lang="en-US" altLang="ko-KR" sz="1200" dirty="0">
                    <a:latin typeface="Times New Roman" panose="02020603050405020304" pitchFamily="18" charset="0"/>
                    <a:cs typeface="Times New Roman" panose="02020603050405020304" pitchFamily="18" charset="0"/>
                  </a:rPr>
                </a:b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7273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8462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842785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79005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1018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11572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69685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89461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4336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60587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9183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2283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8961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4460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13203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98975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02489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33055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83141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59137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814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48609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8567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You can imagine who would be beneficiary of your products or services. Then, choose one person in mind, create image of the person, and write down who the person is. Describe details as much as possible.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4789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Now, let’s talk more about “</a:t>
            </a:r>
            <a:r>
              <a:rPr lang="vi-VN" altLang="ko-KR" sz="1200" dirty="0">
                <a:latin typeface="Times New Roman" panose="02020603050405020304" pitchFamily="18" charset="0"/>
                <a:cs typeface="Times New Roman" panose="02020603050405020304" pitchFamily="18" charset="0"/>
              </a:rPr>
              <a:t>Tư duy thiết kế</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 remember that </a:t>
            </a:r>
            <a:r>
              <a:rPr lang="vi-VN" altLang="ko-KR" sz="1200" dirty="0">
                <a:latin typeface="Times New Roman" panose="02020603050405020304" pitchFamily="18" charset="0"/>
                <a:cs typeface="Times New Roman" panose="02020603050405020304" pitchFamily="18" charset="0"/>
              </a:rPr>
              <a:t>Tư duy thiết kế</a:t>
            </a:r>
            <a:r>
              <a:rPr lang="en-US" altLang="ko-KR" sz="1200" dirty="0">
                <a:latin typeface="Times New Roman" panose="02020603050405020304" pitchFamily="18" charset="0"/>
                <a:cs typeface="Times New Roman" panose="02020603050405020304" pitchFamily="18" charset="0"/>
              </a:rPr>
              <a:t> is not just about how it looks like and feels like.</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Tư duy thiết kế</a:t>
            </a:r>
            <a:r>
              <a:rPr lang="en-US" altLang="ko-KR" sz="1200" dirty="0">
                <a:latin typeface="Times New Roman" panose="02020603050405020304" pitchFamily="18" charset="0"/>
                <a:cs typeface="Times New Roman" panose="02020603050405020304" pitchFamily="18" charset="0"/>
              </a:rPr>
              <a:t> is far more encompassing concept.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00722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Imagine a persona and what the person wants and hates as well.  Then, you will more deeply understand how the person feels.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06601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+Explore, generate and visualize (literally meaning to draw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+Brainstorm and gather ideas.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+Add on to someone else’s ideas without being critical.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facilitator may throw in “trigger questions”.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707517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49651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03263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47363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1894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Ideate with sticky notes. You can use many different ways of grouping ideas other than 2 by 2 matrix.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820488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36783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99155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7512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Tư duy thiết kế</a:t>
            </a:r>
            <a:r>
              <a:rPr lang="en-US" altLang="ko-KR" sz="1200" dirty="0">
                <a:latin typeface="Times New Roman" panose="02020603050405020304" pitchFamily="18" charset="0"/>
                <a:cs typeface="Times New Roman" panose="02020603050405020304" pitchFamily="18" charset="0"/>
              </a:rPr>
              <a:t> lies at the intersection between the analytical and intuitive ways of doing things.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It gets the best from the both.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50864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62887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8844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14380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20464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48557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40919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+Show the prototype to the user.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+Let the user experience your prototype. Then, observe him/her interact with the prototype.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+Gather the user feedback: focus on the “user experience”, “user feeling” and “user’s first impression”.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108920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57427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94853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38636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There are four key elements that describes what </a:t>
            </a:r>
            <a:r>
              <a:rPr lang="vi-VN" dirty="0"/>
              <a:t>Tư duy thiết kế</a:t>
            </a:r>
            <a:r>
              <a:rPr lang="en-US" dirty="0"/>
              <a:t> is.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People-centered: You have to start thinking from a certain point of view. It might be your own or someone else’s. You can interview relevant person if you need. Or you can also draw a persona that represents a certain group of people.</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Highly Creative: You need to brainstorm to get as many ideas as you can. In </a:t>
            </a:r>
            <a:r>
              <a:rPr lang="vi-VN" dirty="0"/>
              <a:t>Tư duy thiết kế</a:t>
            </a:r>
            <a:r>
              <a:rPr lang="en-US" dirty="0"/>
              <a:t>, you need to pursue </a:t>
            </a:r>
            <a:r>
              <a:rPr lang="en-US" altLang="ko-KR" dirty="0"/>
              <a:t>quantity </a:t>
            </a:r>
            <a:r>
              <a:rPr lang="en-US" dirty="0"/>
              <a:t>over </a:t>
            </a:r>
            <a:r>
              <a:rPr lang="en-US" altLang="ko-KR" dirty="0"/>
              <a:t>quality. Once you diverge, you can converge afterwards.</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a:t>Hands-on: Fail fast. You should conduct experiment fast, get feedbacks, and apply them as fast as you can.</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solidFill>
                  <a:schemeClr val="bg1"/>
                </a:solidFill>
                <a:latin typeface="SamsungOne-700" panose="020B0803030303020204" pitchFamily="34" charset="0"/>
                <a:ea typeface="SamsungOne-700" panose="020B0803030303020204" pitchFamily="34" charset="0"/>
              </a:rPr>
              <a:t>Iterative: The art of </a:t>
            </a:r>
            <a:r>
              <a:rPr lang="vi-VN" altLang="ko-KR" sz="1200" dirty="0">
                <a:solidFill>
                  <a:schemeClr val="bg1"/>
                </a:solidFill>
                <a:latin typeface="SamsungOne-700" panose="020B0803030303020204" pitchFamily="34" charset="0"/>
                <a:ea typeface="SamsungOne-700" panose="020B0803030303020204" pitchFamily="34" charset="0"/>
              </a:rPr>
              <a:t>Tư duy thiết kế</a:t>
            </a:r>
            <a:r>
              <a:rPr lang="en-US" altLang="ko-KR" sz="1200" dirty="0">
                <a:solidFill>
                  <a:schemeClr val="bg1"/>
                </a:solidFill>
                <a:latin typeface="SamsungOne-700" panose="020B0803030303020204" pitchFamily="34" charset="0"/>
                <a:ea typeface="SamsungOne-700" panose="020B0803030303020204" pitchFamily="34" charset="0"/>
              </a:rPr>
              <a:t> lies in the number of prototyping – testing iteration within a given period. If you test and learn many times more than your competitors, you will get more fruitful rewards.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77489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375307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30238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755790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468314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79587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90538" y="703263"/>
            <a:ext cx="6129337" cy="4244975"/>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7D50566-EB7F-4578-83A4-5927877D7F20}"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075694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a:t>
            </a:r>
            <a:r>
              <a:rPr lang="vi-VN" altLang="ko-KR" sz="1200" b="0" i="0" kern="1200" dirty="0">
                <a:solidFill>
                  <a:schemeClr val="tx1"/>
                </a:solidFill>
                <a:effectLst/>
                <a:latin typeface="+mn-lt"/>
                <a:ea typeface="+mn-ea"/>
                <a:cs typeface="+mn-cs"/>
              </a:rPr>
              <a:t>Tư duy thiết kế</a:t>
            </a:r>
            <a:r>
              <a:rPr lang="en-US" altLang="ko-KR" sz="1200" b="0" i="0" kern="1200" dirty="0">
                <a:solidFill>
                  <a:schemeClr val="tx1"/>
                </a:solidFill>
                <a:effectLst/>
                <a:latin typeface="+mn-lt"/>
                <a:ea typeface="+mn-ea"/>
                <a:cs typeface="+mn-cs"/>
              </a:rPr>
              <a:t>, things get messy quickly. This can make most people uncomfortable. We don’t know where we’re going, but we have the confidence to know we’re going to land somewhere good. Thus, trust in the process and try to focus what really matters.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6688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Thinking like a designer can transform the way organizations develop products, services, processes, and strategy. This approach, which IDEO calls </a:t>
            </a:r>
            <a:r>
              <a:rPr lang="vi-VN" altLang="ko-KR" sz="1200" b="0" i="0" kern="1200" dirty="0">
                <a:solidFill>
                  <a:schemeClr val="tx1"/>
                </a:solidFill>
                <a:effectLst/>
                <a:latin typeface="+mn-lt"/>
                <a:ea typeface="+mn-ea"/>
                <a:cs typeface="+mn-cs"/>
              </a:rPr>
              <a:t>Tư duy thiết kế</a:t>
            </a:r>
            <a:r>
              <a:rPr lang="en-US" altLang="ko-KR" sz="1200" b="0" i="0" kern="1200" dirty="0">
                <a:solidFill>
                  <a:schemeClr val="tx1"/>
                </a:solidFill>
                <a:effectLst/>
                <a:latin typeface="+mn-lt"/>
                <a:ea typeface="+mn-ea"/>
                <a:cs typeface="+mn-cs"/>
              </a:rPr>
              <a:t>, brings together what is desirable from a human point of view with what is technologically feasible and economically viable. It also allows people who aren't trained as designers to use creative tools to address a vast range of challenges.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4623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Here, we compare the key aspects of “</a:t>
            </a:r>
            <a:r>
              <a:rPr lang="vi-VN" altLang="ko-KR" sz="1200" dirty="0">
                <a:latin typeface="Times New Roman" panose="02020603050405020304" pitchFamily="18" charset="0"/>
                <a:cs typeface="Times New Roman" panose="02020603050405020304" pitchFamily="18" charset="0"/>
              </a:rPr>
              <a:t>Tư duy thiết kế</a:t>
            </a:r>
            <a:r>
              <a:rPr lang="en-US" altLang="ko-KR" sz="1200" dirty="0">
                <a:latin typeface="Times New Roman" panose="02020603050405020304" pitchFamily="18" charset="0"/>
                <a:cs typeface="Times New Roman" panose="02020603050405020304" pitchFamily="18" charset="0"/>
              </a:rPr>
              <a:t>” vs “analytical thinking”.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0959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00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2694109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8" name="직선 연결선 7">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0"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12"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273800" y="6498000"/>
            <a:ext cx="29255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400" panose="020B0303030303020204" pitchFamily="34" charset="0"/>
                <a:ea typeface="SamsungOne-4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10: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Tư</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duy</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thiết</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kế</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766710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10. </a:t>
            </a:r>
            <a:r>
              <a:rPr kumimoji="1" lang="vi-VN"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Tư duy thiết kế</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401771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094">
              <a:defRPr/>
            </a:pPr>
            <a:fld id="{43977B04-C971-4466-AB79-612C9E649B30}" type="slidenum">
              <a:rPr lang="en-US" altLang="ko-KR" smtClean="0">
                <a:solidFill>
                  <a:prstClr val="white">
                    <a:lumMod val="50000"/>
                  </a:prstClr>
                </a:solidFill>
                <a:latin typeface="SamsungOne-400" panose="020B0503030303020204" pitchFamily="34" charset="0"/>
                <a:ea typeface="SamsungOne-400" panose="020B0503030303020204" pitchFamily="34" charset="0"/>
              </a:rPr>
              <a:pPr defTabSz="914094">
                <a:defRPr/>
              </a:pPr>
              <a:t>‹#›</a:t>
            </a:fld>
            <a:endParaRPr lang="en-US" altLang="ko-KR" dirty="0">
              <a:solidFill>
                <a:prstClr val="white">
                  <a:lumMod val="50000"/>
                </a:prst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1100" b="1" i="0" dirty="0">
                <a:solidFill>
                  <a:prstClr val="white">
                    <a:lumMod val="50000"/>
                  </a:prst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735388" y="6498001"/>
            <a:ext cx="446097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Chương</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10: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Tư</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duy</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thiết</a:t>
            </a:r>
            <a:r>
              <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 </a:t>
            </a:r>
            <a:r>
              <a:rPr kumimoji="1" lang="en-US" altLang="ko-KR" sz="900" b="1" i="0" kern="1200" dirty="0" err="1">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rPr>
              <a:t>kế</a:t>
            </a:r>
            <a:endParaRPr kumimoji="1" lang="en-US" altLang="ko-KR" sz="900" b="1" i="0" kern="1200" dirty="0">
              <a:solidFill>
                <a:schemeClr val="bg1">
                  <a:lumMod val="50000"/>
                </a:schemeClr>
              </a:solidFill>
              <a:latin typeface="iCiel Samsung Sharp Sans Medium" pitchFamily="2" charset="77"/>
              <a:ea typeface="SamsungOne-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49599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233271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ⓒ201</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2</a:t>
            </a: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 SAMSUNG. Bảo lưu mọi quyền.</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Bản quyền sách thuộc về Samsung Electronics Corporate Citizenship Office.</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Cuốn sách này là tài sản văn học được bảo vệ bởi luật bản quyền, vì vậy nghiêm cấm hành vi tái bản và sao chép trái phép.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vi-VN"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Để sử dụng cuốn sách này thay cho chương trình giảng dạy của Samsung Innovation Campus hoặc sử dụng toàn bộ hoặc một phần cuốn sách này cần có văn bản chấp thuận từ chủ sở hữu bản quyền.</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19479336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267492"/>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78" r:id="rId3"/>
    <p:sldLayoutId id="2147483679" r:id="rId4"/>
    <p:sldLayoutId id="2147483680" r:id="rId5"/>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userDrawn="1">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274448"/>
      </p:ext>
    </p:extLst>
  </p:cSld>
  <p:clrMap bg1="lt1" tx1="dk1" bg2="lt2" tx2="dk2" accent1="accent1" accent2="accent2" accent3="accent3" accent4="accent4" accent5="accent5" accent6="accent6" hlink="hlink" folHlink="folHlink"/>
  <p:sldLayoutIdLst>
    <p:sldLayoutId id="2147483676" r:id="rId1"/>
    <p:sldLayoutId id="2147483681" r:id="rId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4">
          <p15:clr>
            <a:srgbClr val="F26B43"/>
          </p15:clr>
        </p15:guide>
        <p15:guide id="4" orient="horz" pos="323">
          <p15:clr>
            <a:srgbClr val="F26B43"/>
          </p15:clr>
        </p15:guide>
        <p15:guide id="5" orient="horz" pos="3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ideo.org/bio/tim-brow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webdesignledger.com/18-great-examples-of-sketched-ui-wireframes-and-mockups/" TargetMode="External"/><Relationship Id="rId7" Type="http://schemas.openxmlformats.org/officeDocument/2006/relationships/hyperlink" Target="https://www.youtube.com/watch?v=ppnRQD06ggY#t=228"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hyperlink" Target="https://www.youtube.com/watch?v=zLysy3IPfFI" TargetMode="External"/><Relationship Id="rId5" Type="http://schemas.openxmlformats.org/officeDocument/2006/relationships/hyperlink" Target="https://balsamiq.com/" TargetMode="External"/><Relationship Id="rId4" Type="http://schemas.openxmlformats.org/officeDocument/2006/relationships/hyperlink" Target="https://flinto.com/"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designingbetter.ca/"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Samsung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Innovation </a:t>
            </a:r>
          </a:p>
          <a:p>
            <a:pPr defTabSz="914400" latinLnBrk="1">
              <a:defRPr/>
            </a:pPr>
            <a:r>
              <a:rPr lang="en-US" altLang="ko-KR" sz="4800" b="1" dirty="0">
                <a:solidFill>
                  <a:schemeClr val="tx1"/>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4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ko-KR" altLang="en-US" sz="2400"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389262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2578"/>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Khái niệm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03171"/>
            <a:ext cx="8630056" cy="2258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Là phương pháp cải tiến để diễn giải một vấn đề khi lấy con người làm trung tâm bằng cách quan sát đồng cảm với con người và sự vật, xác định rõ vấn đề, sau đó hình dung ra các ý tưởng, nhanh chóng tạo mẫu </a:t>
            </a:r>
          </a:p>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thử và thử nghiệm lặp đi lặp lại</a:t>
            </a:r>
          </a:p>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Tư duy thiết kế là một cách giải quyết vấn đề rõ ràng và đáng tin cậy mà bất kỳ ai cũng có thể sử dụng để đạt được những kết quả cụ thể và thực tế.</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(Trường hợp ứng dụng) </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 Thiết kế lại không gian với quá nhiều đồ đạc, từ đó giúp giảm bớt căng thẳng.</a:t>
            </a:r>
          </a:p>
          <a:p>
            <a:pPr>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en-US" altLang="ko-KR" sz="1300" dirty="0">
                <a:solidFill>
                  <a:prstClr val="black">
                    <a:lumMod val="85000"/>
                    <a:lumOff val="15000"/>
                  </a:prstClr>
                </a:solidFill>
                <a:latin typeface="SamsungOne-400" panose="020B0503030303020204" pitchFamily="34" charset="0"/>
                <a:ea typeface="맑은 고딕" panose="020B0503020000020004" pitchFamily="50" charset="-127"/>
              </a:rPr>
              <a:t>   </a:t>
            </a: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   - Sử dụng tài nguyên hiệu quả và giảm tiêu thụ năng lượng.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134550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Lý do để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4"/>
            <a:ext cx="8184115" cy="165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Giải quyết các vấn đề của con người trong xã hội</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Cần có tư duy thiết kế để giải quyết các vấn đề của con người (những khó khăn thường ngày). </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ví dụ: hàng ngày, chúng ta đều phải đối mặt với các vấn đề xã hội như ga tàu quá đông, mạng yếu ở ngân hàng trực tuyến, tắc đường, và rất nhiều vấn đề khác. </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Tư duy thiết kế có thể đưa ra các giải pháp thay thế hợp lý và khả thi nhất để giải quyết các vấn đề này tốt hơn, nhanh hơn và hiệu quả hơn.</a:t>
            </a:r>
          </a:p>
        </p:txBody>
      </p:sp>
      <p:grpSp>
        <p:nvGrpSpPr>
          <p:cNvPr id="9" name="그룹 11">
            <a:extLst>
              <a:ext uri="{FF2B5EF4-FFF2-40B4-BE49-F238E27FC236}">
                <a16:creationId xmlns:a16="http://schemas.microsoft.com/office/drawing/2014/main" id="{6C113742-78FA-4E3C-A9C1-BD9384652923}"/>
              </a:ext>
            </a:extLst>
          </p:cNvPr>
          <p:cNvGrpSpPr/>
          <p:nvPr/>
        </p:nvGrpSpPr>
        <p:grpSpPr>
          <a:xfrm>
            <a:off x="561919" y="4173842"/>
            <a:ext cx="8782409" cy="215375"/>
            <a:chOff x="1027113" y="2045625"/>
            <a:chExt cx="8785225" cy="215444"/>
          </a:xfrm>
        </p:grpSpPr>
        <p:sp>
          <p:nvSpPr>
            <p:cNvPr id="15" name="직사각형 12">
              <a:extLst>
                <a:ext uri="{FF2B5EF4-FFF2-40B4-BE49-F238E27FC236}">
                  <a16:creationId xmlns:a16="http://schemas.microsoft.com/office/drawing/2014/main" id="{DD5194B6-08E7-4125-B7F0-325D49956B7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6" name="직사각형 13">
              <a:extLst>
                <a:ext uri="{FF2B5EF4-FFF2-40B4-BE49-F238E27FC236}">
                  <a16:creationId xmlns:a16="http://schemas.microsoft.com/office/drawing/2014/main" id="{9281E9A9-65AB-4697-8972-8C00CE63EB3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Các loại vấn đề có thể được giải quyết bằng Tư duy thiết kế</a:t>
              </a:r>
            </a:p>
          </p:txBody>
        </p:sp>
      </p:grpSp>
      <p:sp>
        <p:nvSpPr>
          <p:cNvPr id="18" name="직사각형 7">
            <a:extLst>
              <a:ext uri="{FF2B5EF4-FFF2-40B4-BE49-F238E27FC236}">
                <a16:creationId xmlns:a16="http://schemas.microsoft.com/office/drawing/2014/main" id="{E245B79A-116F-4401-8830-EAB6EF053839}"/>
              </a:ext>
            </a:extLst>
          </p:cNvPr>
          <p:cNvSpPr/>
          <p:nvPr/>
        </p:nvSpPr>
        <p:spPr>
          <a:xfrm>
            <a:off x="714270" y="4479018"/>
            <a:ext cx="8184115" cy="125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không được xác định rõ ràng</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không có đủ thông tin để đưa ra giải pháp</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gây ảnh hưởng lớn đến nhu cầu của con người</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Các vấn đề có tình hình hay thay đổi</a:t>
            </a:r>
          </a:p>
        </p:txBody>
      </p:sp>
      <p:grpSp>
        <p:nvGrpSpPr>
          <p:cNvPr id="17" name="그룹 1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1158531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Nghiên cứu trường hợp - Túi ngủ giữ ấm Embrace</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4"/>
            <a:ext cx="8184115" cy="125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Bắt nguồn từ một dự án thiết kế học đường của bốn sinh viên Đại học Stanford</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4 triệu trẻ sơ sinh tử vong trong tháng đầu tiên sau sinh</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Hiểu biết chính xác về lồng ấp trẻ sơ sinh: Sản phẩm tối ưu, nhưng lại có giá thành không hề rẻ</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Túi ngủ sơ sinh có giá bằng 1% so với các lồng ấp hiện có</a:t>
            </a:r>
          </a:p>
        </p:txBody>
      </p:sp>
      <p:pic>
        <p:nvPicPr>
          <p:cNvPr id="19" name="그림 8">
            <a:extLst>
              <a:ext uri="{FF2B5EF4-FFF2-40B4-BE49-F238E27FC236}">
                <a16:creationId xmlns:a16="http://schemas.microsoft.com/office/drawing/2014/main" id="{4536B9EA-DA3B-4E3C-A35C-AF2031BB0B87}"/>
              </a:ext>
            </a:extLst>
          </p:cNvPr>
          <p:cNvPicPr>
            <a:picLocks noChangeAspect="1"/>
          </p:cNvPicPr>
          <p:nvPr/>
        </p:nvPicPr>
        <p:blipFill rotWithShape="1">
          <a:blip r:embed="rId3"/>
          <a:srcRect t="25821" r="12275" b="6880"/>
          <a:stretch/>
        </p:blipFill>
        <p:spPr>
          <a:xfrm>
            <a:off x="4314493" y="3759994"/>
            <a:ext cx="4875772" cy="2104023"/>
          </a:xfrm>
          <a:prstGeom prst="rect">
            <a:avLst/>
          </a:prstGeom>
        </p:spPr>
      </p:pic>
      <p:pic>
        <p:nvPicPr>
          <p:cNvPr id="20" name="Picture 6" descr="Embrace Infant Warmer에 대한 이미지 검색결과">
            <a:extLst>
              <a:ext uri="{FF2B5EF4-FFF2-40B4-BE49-F238E27FC236}">
                <a16:creationId xmlns:a16="http://schemas.microsoft.com/office/drawing/2014/main" id="{597C8965-1D76-478D-B21D-E2F0D780EE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567" b="10937"/>
          <a:stretch/>
        </p:blipFill>
        <p:spPr bwMode="auto">
          <a:xfrm>
            <a:off x="2564585" y="3605580"/>
            <a:ext cx="5132103" cy="238999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3" name="Rectangle 2">
            <a:extLst>
              <a:ext uri="{FF2B5EF4-FFF2-40B4-BE49-F238E27FC236}">
                <a16:creationId xmlns:a16="http://schemas.microsoft.com/office/drawing/2014/main" id="{109F6A77-B85C-4E77-2E1A-434A45671D3E}"/>
              </a:ext>
            </a:extLst>
          </p:cNvPr>
          <p:cNvSpPr/>
          <p:nvPr/>
        </p:nvSpPr>
        <p:spPr>
          <a:xfrm>
            <a:off x="2865120" y="4043680"/>
            <a:ext cx="108712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B4690F-49FA-669B-E395-26B317FF7609}"/>
              </a:ext>
            </a:extLst>
          </p:cNvPr>
          <p:cNvSpPr txBox="1"/>
          <p:nvPr/>
        </p:nvSpPr>
        <p:spPr>
          <a:xfrm>
            <a:off x="1071008" y="4072920"/>
            <a:ext cx="4953000" cy="461665"/>
          </a:xfrm>
          <a:prstGeom prst="rect">
            <a:avLst/>
          </a:prstGeom>
          <a:noFill/>
        </p:spPr>
        <p:txBody>
          <a:bodyPr wrap="square">
            <a:spAutoFit/>
          </a:bodyPr>
          <a:lstStyle/>
          <a:p>
            <a:pPr algn="ctr"/>
            <a:r>
              <a:rPr lang="en-US" sz="800" dirty="0">
                <a:solidFill>
                  <a:schemeClr val="tx1"/>
                </a:solidFill>
                <a:latin typeface="SamsungOne-400"/>
              </a:rPr>
              <a:t>Thiết bị </a:t>
            </a:r>
            <a:r>
              <a:rPr lang="en-US" sz="800" dirty="0" err="1">
                <a:solidFill>
                  <a:schemeClr val="tx1"/>
                </a:solidFill>
                <a:latin typeface="SamsungOne-400"/>
              </a:rPr>
              <a:t>mất</a:t>
            </a:r>
            <a:r>
              <a:rPr lang="en-US" sz="800" dirty="0">
                <a:solidFill>
                  <a:schemeClr val="tx1"/>
                </a:solidFill>
                <a:latin typeface="SamsungOne-400"/>
              </a:rPr>
              <a:t> </a:t>
            </a:r>
            <a:r>
              <a:rPr lang="en-US" sz="800" dirty="0" err="1">
                <a:solidFill>
                  <a:schemeClr val="tx1"/>
                </a:solidFill>
                <a:latin typeface="SamsungOne-400"/>
              </a:rPr>
              <a:t>khoảng</a:t>
            </a:r>
            <a:r>
              <a:rPr lang="en-US" sz="800" dirty="0">
                <a:solidFill>
                  <a:schemeClr val="tx1"/>
                </a:solidFill>
                <a:latin typeface="SamsungOne-400"/>
              </a:rPr>
              <a:t> 30 </a:t>
            </a:r>
          </a:p>
          <a:p>
            <a:pPr algn="ctr"/>
            <a:r>
              <a:rPr lang="en-US" sz="800" dirty="0">
                <a:solidFill>
                  <a:schemeClr val="tx1"/>
                </a:solidFill>
                <a:latin typeface="SamsungOne-400"/>
              </a:rPr>
              <a:t>phút để </a:t>
            </a:r>
            <a:r>
              <a:rPr lang="en-US" sz="800" dirty="0" err="1">
                <a:solidFill>
                  <a:schemeClr val="tx1"/>
                </a:solidFill>
                <a:latin typeface="SamsungOne-400"/>
              </a:rPr>
              <a:t>làm</a:t>
            </a:r>
            <a:r>
              <a:rPr lang="en-US" sz="800" dirty="0">
                <a:solidFill>
                  <a:schemeClr val="tx1"/>
                </a:solidFill>
                <a:latin typeface="SamsungOne-400"/>
              </a:rPr>
              <a:t> </a:t>
            </a:r>
            <a:r>
              <a:rPr lang="en-US" sz="800" dirty="0" err="1">
                <a:solidFill>
                  <a:schemeClr val="tx1"/>
                </a:solidFill>
                <a:latin typeface="SamsungOne-400"/>
              </a:rPr>
              <a:t>nóng</a:t>
            </a:r>
            <a:r>
              <a:rPr lang="en-US" sz="800" dirty="0">
                <a:solidFill>
                  <a:schemeClr val="tx1"/>
                </a:solidFill>
                <a:latin typeface="SamsungOne-400"/>
              </a:rPr>
              <a:t> </a:t>
            </a:r>
          </a:p>
          <a:p>
            <a:pPr algn="ctr"/>
            <a:r>
              <a:rPr lang="en-US" sz="800" dirty="0" err="1">
                <a:solidFill>
                  <a:schemeClr val="tx1"/>
                </a:solidFill>
                <a:latin typeface="SamsungOne-400"/>
              </a:rPr>
              <a:t>WarmPak</a:t>
            </a:r>
            <a:r>
              <a:rPr lang="en-US" sz="800" dirty="0">
                <a:solidFill>
                  <a:schemeClr val="tx1"/>
                </a:solidFill>
                <a:latin typeface="SamsungOne-400"/>
              </a:rPr>
              <a:t> </a:t>
            </a:r>
            <a:r>
              <a:rPr lang="en-US" sz="800" dirty="0" err="1">
                <a:solidFill>
                  <a:schemeClr val="tx1"/>
                </a:solidFill>
                <a:latin typeface="SamsungOne-400"/>
              </a:rPr>
              <a:t>lên</a:t>
            </a:r>
            <a:r>
              <a:rPr lang="en-US" sz="800" dirty="0">
                <a:solidFill>
                  <a:schemeClr val="tx1"/>
                </a:solidFill>
                <a:latin typeface="SamsungOne-400"/>
              </a:rPr>
              <a:t> 37</a:t>
            </a:r>
            <a:r>
              <a:rPr lang="en-US" sz="800" dirty="0">
                <a:solidFill>
                  <a:schemeClr val="tx1"/>
                </a:solidFill>
                <a:latin typeface="SamsungOne-400"/>
                <a:sym typeface="Symbol" panose="05050102010706020507" pitchFamily="18" charset="2"/>
              </a:rPr>
              <a:t>C</a:t>
            </a:r>
            <a:r>
              <a:rPr lang="en-US" sz="800" dirty="0">
                <a:solidFill>
                  <a:schemeClr val="tx1"/>
                </a:solidFill>
                <a:latin typeface="SamsungOne-400"/>
              </a:rPr>
              <a:t> </a:t>
            </a:r>
          </a:p>
        </p:txBody>
      </p:sp>
      <p:sp>
        <p:nvSpPr>
          <p:cNvPr id="6" name="Rectangle 5">
            <a:extLst>
              <a:ext uri="{FF2B5EF4-FFF2-40B4-BE49-F238E27FC236}">
                <a16:creationId xmlns:a16="http://schemas.microsoft.com/office/drawing/2014/main" id="{878B4C77-952C-F023-71A5-F26ADD4DA934}"/>
              </a:ext>
            </a:extLst>
          </p:cNvPr>
          <p:cNvSpPr/>
          <p:nvPr/>
        </p:nvSpPr>
        <p:spPr>
          <a:xfrm>
            <a:off x="6278880" y="4534585"/>
            <a:ext cx="1417807" cy="667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FD814B1-6149-EB83-4CAF-E16B6F154895}"/>
              </a:ext>
            </a:extLst>
          </p:cNvPr>
          <p:cNvSpPr/>
          <p:nvPr/>
        </p:nvSpPr>
        <p:spPr>
          <a:xfrm>
            <a:off x="2769250" y="5110480"/>
            <a:ext cx="1417807" cy="6130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2A6CFF-B144-6B1D-E552-7ED3F5F8A6A7}"/>
              </a:ext>
            </a:extLst>
          </p:cNvPr>
          <p:cNvSpPr txBox="1"/>
          <p:nvPr/>
        </p:nvSpPr>
        <p:spPr>
          <a:xfrm>
            <a:off x="6007836" y="4534585"/>
            <a:ext cx="1525921" cy="461665"/>
          </a:xfrm>
          <a:prstGeom prst="rect">
            <a:avLst/>
          </a:prstGeom>
          <a:noFill/>
        </p:spPr>
        <p:txBody>
          <a:bodyPr wrap="square">
            <a:spAutoFit/>
          </a:bodyPr>
          <a:lstStyle/>
          <a:p>
            <a:pPr algn="ctr"/>
            <a:r>
              <a:rPr lang="vi-VN" sz="800" dirty="0">
                <a:solidFill>
                  <a:schemeClr val="tx1"/>
                </a:solidFill>
                <a:latin typeface="SamsungOne-400"/>
              </a:rPr>
              <a:t>WarmPak được giữ bên trong </a:t>
            </a:r>
          </a:p>
          <a:p>
            <a:pPr algn="ctr"/>
            <a:r>
              <a:rPr lang="vi-VN" sz="800" dirty="0">
                <a:solidFill>
                  <a:schemeClr val="tx1"/>
                </a:solidFill>
                <a:latin typeface="SamsungOne-400"/>
              </a:rPr>
              <a:t>một túi đựng ở phía sau túi ngủ. </a:t>
            </a:r>
          </a:p>
          <a:p>
            <a:pPr algn="ctr"/>
            <a:r>
              <a:rPr lang="vi-VN" sz="800" dirty="0">
                <a:solidFill>
                  <a:schemeClr val="tx1"/>
                </a:solidFill>
                <a:latin typeface="SamsungOne-400"/>
              </a:rPr>
              <a:t>Trẻ được bao bọc bên trong.</a:t>
            </a:r>
          </a:p>
        </p:txBody>
      </p:sp>
      <p:sp>
        <p:nvSpPr>
          <p:cNvPr id="9" name="TextBox 8">
            <a:extLst>
              <a:ext uri="{FF2B5EF4-FFF2-40B4-BE49-F238E27FC236}">
                <a16:creationId xmlns:a16="http://schemas.microsoft.com/office/drawing/2014/main" id="{FF5FD239-4D24-E358-1347-53AA897D02F3}"/>
              </a:ext>
            </a:extLst>
          </p:cNvPr>
          <p:cNvSpPr txBox="1"/>
          <p:nvPr/>
        </p:nvSpPr>
        <p:spPr>
          <a:xfrm>
            <a:off x="2478045" y="5110480"/>
            <a:ext cx="1474195" cy="461665"/>
          </a:xfrm>
          <a:prstGeom prst="rect">
            <a:avLst/>
          </a:prstGeom>
          <a:noFill/>
        </p:spPr>
        <p:txBody>
          <a:bodyPr wrap="square">
            <a:spAutoFit/>
          </a:bodyPr>
          <a:lstStyle/>
          <a:p>
            <a:pPr algn="ctr"/>
            <a:r>
              <a:rPr lang="en-US" sz="800" dirty="0">
                <a:solidFill>
                  <a:schemeClr val="tx1"/>
                </a:solidFill>
                <a:latin typeface="SamsungOne-400"/>
              </a:rPr>
              <a:t>Vật </a:t>
            </a:r>
            <a:r>
              <a:rPr lang="en-US" sz="800" dirty="0" err="1">
                <a:solidFill>
                  <a:schemeClr val="tx1"/>
                </a:solidFill>
                <a:latin typeface="SamsungOne-400"/>
              </a:rPr>
              <a:t>liệu</a:t>
            </a:r>
            <a:r>
              <a:rPr lang="en-US" sz="800" dirty="0">
                <a:solidFill>
                  <a:schemeClr val="tx1"/>
                </a:solidFill>
                <a:latin typeface="SamsungOne-400"/>
              </a:rPr>
              <a:t> </a:t>
            </a:r>
            <a:r>
              <a:rPr lang="en-US" sz="800" dirty="0" err="1">
                <a:solidFill>
                  <a:schemeClr val="tx1"/>
                </a:solidFill>
                <a:latin typeface="SamsungOne-400"/>
              </a:rPr>
              <a:t>chuyển</a:t>
            </a:r>
            <a:r>
              <a:rPr lang="en-US" sz="800" dirty="0">
                <a:solidFill>
                  <a:schemeClr val="tx1"/>
                </a:solidFill>
                <a:latin typeface="SamsungOne-400"/>
              </a:rPr>
              <a:t> </a:t>
            </a:r>
            <a:r>
              <a:rPr lang="en-US" sz="800" dirty="0" err="1">
                <a:solidFill>
                  <a:schemeClr val="tx1"/>
                </a:solidFill>
                <a:latin typeface="SamsungOne-400"/>
              </a:rPr>
              <a:t>pha</a:t>
            </a:r>
            <a:r>
              <a:rPr lang="en-US" sz="800" dirty="0">
                <a:solidFill>
                  <a:schemeClr val="tx1"/>
                </a:solidFill>
                <a:latin typeface="SamsungOne-400"/>
              </a:rPr>
              <a:t> </a:t>
            </a:r>
            <a:r>
              <a:rPr lang="en-US" sz="800" dirty="0" err="1">
                <a:solidFill>
                  <a:schemeClr val="tx1"/>
                </a:solidFill>
                <a:latin typeface="SamsungOne-400"/>
              </a:rPr>
              <a:t>có</a:t>
            </a:r>
            <a:r>
              <a:rPr lang="en-US" sz="800" dirty="0">
                <a:solidFill>
                  <a:schemeClr val="tx1"/>
                </a:solidFill>
                <a:latin typeface="SamsungOne-400"/>
              </a:rPr>
              <a:t> </a:t>
            </a:r>
            <a:r>
              <a:rPr lang="en-US" sz="800" dirty="0" err="1">
                <a:solidFill>
                  <a:schemeClr val="tx1"/>
                </a:solidFill>
                <a:latin typeface="SamsungOne-400"/>
              </a:rPr>
              <a:t>thể</a:t>
            </a:r>
            <a:r>
              <a:rPr lang="en-US" sz="800" dirty="0">
                <a:solidFill>
                  <a:schemeClr val="tx1"/>
                </a:solidFill>
                <a:latin typeface="SamsungOne-400"/>
              </a:rPr>
              <a:t> </a:t>
            </a:r>
            <a:r>
              <a:rPr lang="en-US" sz="800" dirty="0" err="1">
                <a:solidFill>
                  <a:schemeClr val="tx1"/>
                </a:solidFill>
                <a:latin typeface="SamsungOne-400"/>
              </a:rPr>
              <a:t>giữ</a:t>
            </a:r>
            <a:r>
              <a:rPr lang="en-US" sz="800" dirty="0">
                <a:solidFill>
                  <a:schemeClr val="tx1"/>
                </a:solidFill>
                <a:latin typeface="SamsungOne-400"/>
              </a:rPr>
              <a:t> </a:t>
            </a:r>
            <a:r>
              <a:rPr lang="en-US" sz="800" dirty="0" err="1">
                <a:solidFill>
                  <a:schemeClr val="tx1"/>
                </a:solidFill>
                <a:latin typeface="SamsungOne-400"/>
              </a:rPr>
              <a:t>ấm</a:t>
            </a:r>
            <a:r>
              <a:rPr lang="en-US" sz="800" dirty="0">
                <a:solidFill>
                  <a:schemeClr val="tx1"/>
                </a:solidFill>
                <a:latin typeface="SamsungOne-400"/>
              </a:rPr>
              <a:t> </a:t>
            </a:r>
            <a:r>
              <a:rPr lang="en-US" sz="800" dirty="0" err="1">
                <a:solidFill>
                  <a:schemeClr val="tx1"/>
                </a:solidFill>
                <a:latin typeface="SamsungOne-400"/>
              </a:rPr>
              <a:t>trẻ</a:t>
            </a:r>
            <a:r>
              <a:rPr lang="en-US" sz="800" dirty="0">
                <a:solidFill>
                  <a:schemeClr val="tx1"/>
                </a:solidFill>
                <a:latin typeface="SamsungOne-400"/>
              </a:rPr>
              <a:t> </a:t>
            </a:r>
            <a:r>
              <a:rPr lang="en-US" sz="800" dirty="0" err="1">
                <a:solidFill>
                  <a:schemeClr val="tx1"/>
                </a:solidFill>
                <a:latin typeface="SamsungOne-400"/>
              </a:rPr>
              <a:t>trong</a:t>
            </a:r>
            <a:r>
              <a:rPr lang="en-US" sz="800" dirty="0">
                <a:solidFill>
                  <a:schemeClr val="tx1"/>
                </a:solidFill>
                <a:latin typeface="SamsungOne-400"/>
              </a:rPr>
              <a:t> 4-6 giờ </a:t>
            </a:r>
            <a:r>
              <a:rPr lang="en-US" sz="800" dirty="0" err="1">
                <a:solidFill>
                  <a:schemeClr val="tx1"/>
                </a:solidFill>
                <a:latin typeface="SamsungOne-400"/>
              </a:rPr>
              <a:t>dựa</a:t>
            </a:r>
            <a:r>
              <a:rPr lang="en-US" sz="800" dirty="0">
                <a:solidFill>
                  <a:schemeClr val="tx1"/>
                </a:solidFill>
                <a:latin typeface="SamsungOne-400"/>
              </a:rPr>
              <a:t> </a:t>
            </a:r>
            <a:r>
              <a:rPr lang="en-US" sz="800" dirty="0" err="1">
                <a:solidFill>
                  <a:schemeClr val="tx1"/>
                </a:solidFill>
                <a:latin typeface="SamsungOne-400"/>
              </a:rPr>
              <a:t>trên</a:t>
            </a:r>
            <a:r>
              <a:rPr lang="en-US" sz="800" dirty="0">
                <a:solidFill>
                  <a:schemeClr val="tx1"/>
                </a:solidFill>
                <a:latin typeface="SamsungOne-400"/>
              </a:rPr>
              <a:t> </a:t>
            </a:r>
          </a:p>
          <a:p>
            <a:pPr algn="ctr"/>
            <a:r>
              <a:rPr lang="en-US" sz="800" dirty="0" err="1">
                <a:solidFill>
                  <a:schemeClr val="tx1"/>
                </a:solidFill>
                <a:latin typeface="SamsungOne-400"/>
              </a:rPr>
              <a:t>nhiệt</a:t>
            </a:r>
            <a:r>
              <a:rPr lang="en-US" sz="800" dirty="0">
                <a:solidFill>
                  <a:schemeClr val="tx1"/>
                </a:solidFill>
                <a:latin typeface="SamsungOne-400"/>
              </a:rPr>
              <a:t> </a:t>
            </a:r>
            <a:r>
              <a:rPr lang="en-US" sz="800" dirty="0" err="1">
                <a:solidFill>
                  <a:schemeClr val="tx1"/>
                </a:solidFill>
                <a:latin typeface="SamsungOne-400"/>
              </a:rPr>
              <a:t>độ</a:t>
            </a:r>
            <a:r>
              <a:rPr lang="en-US" sz="800" dirty="0">
                <a:solidFill>
                  <a:schemeClr val="tx1"/>
                </a:solidFill>
                <a:latin typeface="SamsungOne-400"/>
              </a:rPr>
              <a:t> </a:t>
            </a:r>
            <a:r>
              <a:rPr lang="en-US" sz="800" dirty="0" err="1">
                <a:solidFill>
                  <a:schemeClr val="tx1"/>
                </a:solidFill>
                <a:latin typeface="SamsungOne-400"/>
              </a:rPr>
              <a:t>phòng</a:t>
            </a:r>
            <a:endParaRPr lang="en-US" sz="800" dirty="0">
              <a:solidFill>
                <a:schemeClr val="tx1"/>
              </a:solidFill>
              <a:latin typeface="SamsungOne-400"/>
            </a:endParaRPr>
          </a:p>
        </p:txBody>
      </p:sp>
      <p:sp>
        <p:nvSpPr>
          <p:cNvPr id="15" name="Rectangle 14">
            <a:extLst>
              <a:ext uri="{FF2B5EF4-FFF2-40B4-BE49-F238E27FC236}">
                <a16:creationId xmlns:a16="http://schemas.microsoft.com/office/drawing/2014/main" id="{FFF05538-B708-2C25-3FE5-7F9B33603B06}"/>
              </a:ext>
            </a:extLst>
          </p:cNvPr>
          <p:cNvSpPr/>
          <p:nvPr/>
        </p:nvSpPr>
        <p:spPr>
          <a:xfrm>
            <a:off x="2692400" y="5743854"/>
            <a:ext cx="4875772" cy="252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AEB71E5-FEEB-BD4E-0B00-6892565A6AD3}"/>
              </a:ext>
            </a:extLst>
          </p:cNvPr>
          <p:cNvSpPr txBox="1"/>
          <p:nvPr/>
        </p:nvSpPr>
        <p:spPr>
          <a:xfrm>
            <a:off x="2692400" y="5753864"/>
            <a:ext cx="4875772" cy="215444"/>
          </a:xfrm>
          <a:prstGeom prst="rect">
            <a:avLst/>
          </a:prstGeom>
          <a:noFill/>
        </p:spPr>
        <p:txBody>
          <a:bodyPr wrap="square">
            <a:spAutoFit/>
          </a:bodyPr>
          <a:lstStyle/>
          <a:p>
            <a:pPr algn="ctr"/>
            <a:r>
              <a:rPr lang="en-US" sz="800" dirty="0" err="1">
                <a:solidFill>
                  <a:schemeClr val="tx1"/>
                </a:solidFill>
                <a:latin typeface="SamsungOne-400"/>
              </a:rPr>
              <a:t>Túi</a:t>
            </a:r>
            <a:r>
              <a:rPr lang="en-US" sz="800" dirty="0">
                <a:solidFill>
                  <a:schemeClr val="tx1"/>
                </a:solidFill>
                <a:latin typeface="SamsungOne-400"/>
              </a:rPr>
              <a:t> </a:t>
            </a:r>
            <a:r>
              <a:rPr lang="en-US" sz="800" dirty="0" err="1">
                <a:solidFill>
                  <a:schemeClr val="tx1"/>
                </a:solidFill>
                <a:latin typeface="SamsungOne-400"/>
              </a:rPr>
              <a:t>ngủ</a:t>
            </a:r>
            <a:r>
              <a:rPr lang="en-US" sz="800" dirty="0">
                <a:solidFill>
                  <a:schemeClr val="tx1"/>
                </a:solidFill>
                <a:latin typeface="SamsungOne-400"/>
              </a:rPr>
              <a:t> </a:t>
            </a:r>
            <a:r>
              <a:rPr lang="en-US" sz="800" dirty="0" err="1">
                <a:solidFill>
                  <a:schemeClr val="tx1"/>
                </a:solidFill>
                <a:latin typeface="SamsungOne-400"/>
              </a:rPr>
              <a:t>giữ</a:t>
            </a:r>
            <a:r>
              <a:rPr lang="en-US" sz="800" dirty="0">
                <a:solidFill>
                  <a:schemeClr val="tx1"/>
                </a:solidFill>
                <a:latin typeface="SamsungOne-400"/>
              </a:rPr>
              <a:t> </a:t>
            </a:r>
            <a:r>
              <a:rPr lang="en-US" sz="800" dirty="0" err="1">
                <a:solidFill>
                  <a:schemeClr val="tx1"/>
                </a:solidFill>
                <a:latin typeface="SamsungOne-400"/>
              </a:rPr>
              <a:t>ấm</a:t>
            </a:r>
            <a:r>
              <a:rPr lang="en-US" sz="800" dirty="0">
                <a:solidFill>
                  <a:schemeClr val="tx1"/>
                </a:solidFill>
                <a:latin typeface="SamsungOne-400"/>
              </a:rPr>
              <a:t> Embrace hiện </a:t>
            </a:r>
            <a:r>
              <a:rPr lang="en-US" sz="800" dirty="0" err="1">
                <a:solidFill>
                  <a:schemeClr val="tx1"/>
                </a:solidFill>
                <a:latin typeface="SamsungOne-400"/>
              </a:rPr>
              <a:t>đã</a:t>
            </a:r>
            <a:r>
              <a:rPr lang="en-US" sz="800" dirty="0">
                <a:solidFill>
                  <a:schemeClr val="tx1"/>
                </a:solidFill>
                <a:latin typeface="SamsungOne-400"/>
              </a:rPr>
              <a:t> </a:t>
            </a:r>
            <a:r>
              <a:rPr lang="en-US" sz="800" dirty="0" err="1">
                <a:solidFill>
                  <a:schemeClr val="tx1"/>
                </a:solidFill>
                <a:latin typeface="SamsungOne-400"/>
              </a:rPr>
              <a:t>cứu</a:t>
            </a:r>
            <a:r>
              <a:rPr lang="en-US" sz="800" dirty="0">
                <a:solidFill>
                  <a:schemeClr val="tx1"/>
                </a:solidFill>
                <a:latin typeface="SamsungOne-400"/>
              </a:rPr>
              <a:t> </a:t>
            </a:r>
            <a:r>
              <a:rPr lang="en-US" sz="800" dirty="0" err="1">
                <a:solidFill>
                  <a:schemeClr val="tx1"/>
                </a:solidFill>
                <a:latin typeface="SamsungOne-400"/>
              </a:rPr>
              <a:t>sống</a:t>
            </a:r>
            <a:r>
              <a:rPr lang="en-US" sz="800" dirty="0">
                <a:solidFill>
                  <a:schemeClr val="tx1"/>
                </a:solidFill>
                <a:latin typeface="SamsungOne-400"/>
              </a:rPr>
              <a:t> 200.000 </a:t>
            </a:r>
            <a:r>
              <a:rPr lang="en-US" sz="800" dirty="0" err="1">
                <a:solidFill>
                  <a:schemeClr val="tx1"/>
                </a:solidFill>
                <a:latin typeface="SamsungOne-400"/>
              </a:rPr>
              <a:t>trẻ</a:t>
            </a:r>
            <a:r>
              <a:rPr lang="en-US" sz="800" dirty="0">
                <a:solidFill>
                  <a:schemeClr val="tx1"/>
                </a:solidFill>
                <a:latin typeface="SamsungOne-400"/>
              </a:rPr>
              <a:t> </a:t>
            </a:r>
            <a:r>
              <a:rPr lang="en-US" sz="800" dirty="0" err="1">
                <a:solidFill>
                  <a:schemeClr val="tx1"/>
                </a:solidFill>
                <a:latin typeface="SamsungOne-400"/>
              </a:rPr>
              <a:t>em</a:t>
            </a:r>
            <a:endParaRPr lang="en-US" sz="800" dirty="0">
              <a:solidFill>
                <a:schemeClr val="tx1"/>
              </a:solidFill>
              <a:latin typeface="SamsungOne-400"/>
            </a:endParaRPr>
          </a:p>
        </p:txBody>
      </p:sp>
    </p:spTree>
    <p:extLst>
      <p:ext uri="{BB962C8B-B14F-4D97-AF65-F5344CB8AC3E}">
        <p14:creationId xmlns:p14="http://schemas.microsoft.com/office/powerpoint/2010/main" val="9918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Bốn đặc điểm của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4"/>
            <a:ext cx="8184115" cy="336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1) Lập kế hoạch thiết kế không phải là “động não”, hay "có thể hực hiện trong ngày một ngày hai.”</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Kế hoạch thực hiện thiết kế không thể thực hiện trong chốc lát. Các thành viên cần chuyên tâm và dành thời gian cũng như nỗ lực để cùng tham gia nằm đạt được mục đích chung.</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2) Lặp đi lặp lại quá trình trong tư duy thiết kế.</a:t>
            </a: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Lập kế hoạch thiết kế là một quá trình lặp đi lặp lại các bước. Mỗi lần lặp lại sẽ giúp ta phát hiện nhiều điều </a:t>
            </a:r>
          </a:p>
          <a:p>
            <a:pPr marL="182471" indent="-182471" algn="just">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để tiến tới một thời khắc quyết định hoặc đạt được kết quả mong muốn. </a:t>
            </a:r>
          </a:p>
        </p:txBody>
      </p:sp>
      <p:grpSp>
        <p:nvGrpSpPr>
          <p:cNvPr id="3" name="Group 2">
            <a:extLst>
              <a:ext uri="{FF2B5EF4-FFF2-40B4-BE49-F238E27FC236}">
                <a16:creationId xmlns:a16="http://schemas.microsoft.com/office/drawing/2014/main" id="{BFE24DAB-4A0F-4106-AD49-DD77D655D5F2}"/>
              </a:ext>
            </a:extLst>
          </p:cNvPr>
          <p:cNvGrpSpPr/>
          <p:nvPr/>
        </p:nvGrpSpPr>
        <p:grpSpPr>
          <a:xfrm>
            <a:off x="3945929" y="3134508"/>
            <a:ext cx="3513040" cy="1768927"/>
            <a:chOff x="4696640" y="3327548"/>
            <a:chExt cx="3513040" cy="1768927"/>
          </a:xfrm>
        </p:grpSpPr>
        <p:pic>
          <p:nvPicPr>
            <p:cNvPr id="9" name="Picture 2" descr="Design Thinking에 대한 이미지 검색결과">
              <a:extLst>
                <a:ext uri="{FF2B5EF4-FFF2-40B4-BE49-F238E27FC236}">
                  <a16:creationId xmlns:a16="http://schemas.microsoft.com/office/drawing/2014/main" id="{0BC2AB1F-A66E-4285-B5A1-96A9FBC06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640" y="3327548"/>
              <a:ext cx="3513040" cy="1768927"/>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AAE36DC2-1CFC-484C-A0D8-4567ED9F04A6}"/>
                </a:ext>
              </a:extLst>
            </p:cNvPr>
            <p:cNvGrpSpPr/>
            <p:nvPr/>
          </p:nvGrpSpPr>
          <p:grpSpPr>
            <a:xfrm>
              <a:off x="6812706" y="3414193"/>
              <a:ext cx="805982" cy="805982"/>
              <a:chOff x="2221656" y="4290493"/>
              <a:chExt cx="805982" cy="805982"/>
            </a:xfrm>
          </p:grpSpPr>
          <p:sp>
            <p:nvSpPr>
              <p:cNvPr id="19" name="Oval 18">
                <a:extLst>
                  <a:ext uri="{FF2B5EF4-FFF2-40B4-BE49-F238E27FC236}">
                    <a16:creationId xmlns:a16="http://schemas.microsoft.com/office/drawing/2014/main" id="{8998BE2C-2194-4BB5-B45C-E6EE64BB1D13}"/>
                  </a:ext>
                </a:extLst>
              </p:cNvPr>
              <p:cNvSpPr/>
              <p:nvPr/>
            </p:nvSpPr>
            <p:spPr>
              <a:xfrm>
                <a:off x="2221656"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KHÁM PHÁ</a:t>
                </a:r>
              </a:p>
              <a:p>
                <a:pPr algn="ctr"/>
                <a:endParaRPr lang="en-US" altLang="ko-KR" sz="1000" dirty="0">
                  <a:latin typeface="SamsungOne-400" panose="020B0503030303020204" pitchFamily="34" charset="0"/>
                </a:endParaRPr>
              </a:p>
              <a:p>
                <a:pPr algn="ctr"/>
                <a:endParaRPr lang="ko-KR" altLang="en-US" sz="1000" dirty="0">
                  <a:latin typeface="SamsungOne-400" panose="020B0503030303020204" pitchFamily="34" charset="0"/>
                </a:endParaRPr>
              </a:p>
            </p:txBody>
          </p:sp>
          <p:pic>
            <p:nvPicPr>
              <p:cNvPr id="23" name="Graphic 22" descr="Lightning bolt">
                <a:extLst>
                  <a:ext uri="{FF2B5EF4-FFF2-40B4-BE49-F238E27FC236}">
                    <a16:creationId xmlns:a16="http://schemas.microsoft.com/office/drawing/2014/main" id="{2F364243-8BAA-4E71-BF25-0F356767BBB2}"/>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417848" y="4631640"/>
                <a:ext cx="413596" cy="413596"/>
              </a:xfrm>
              <a:prstGeom prst="rect">
                <a:avLst/>
              </a:prstGeom>
            </p:spPr>
          </p:pic>
        </p:grpSp>
        <p:grpSp>
          <p:nvGrpSpPr>
            <p:cNvPr id="55" name="Group 54">
              <a:extLst>
                <a:ext uri="{FF2B5EF4-FFF2-40B4-BE49-F238E27FC236}">
                  <a16:creationId xmlns:a16="http://schemas.microsoft.com/office/drawing/2014/main" id="{B941DDBC-B104-417A-A5AA-B047F8E30B25}"/>
                </a:ext>
              </a:extLst>
            </p:cNvPr>
            <p:cNvGrpSpPr/>
            <p:nvPr/>
          </p:nvGrpSpPr>
          <p:grpSpPr>
            <a:xfrm>
              <a:off x="7339074" y="4226993"/>
              <a:ext cx="805982" cy="805982"/>
              <a:chOff x="3052824" y="4290493"/>
              <a:chExt cx="805982" cy="805982"/>
            </a:xfrm>
          </p:grpSpPr>
          <p:sp>
            <p:nvSpPr>
              <p:cNvPr id="20" name="Oval 19">
                <a:extLst>
                  <a:ext uri="{FF2B5EF4-FFF2-40B4-BE49-F238E27FC236}">
                    <a16:creationId xmlns:a16="http://schemas.microsoft.com/office/drawing/2014/main" id="{20B7E36B-648F-4D95-BAC7-0AC7EBF0AB70}"/>
                  </a:ext>
                </a:extLst>
              </p:cNvPr>
              <p:cNvSpPr/>
              <p:nvPr/>
            </p:nvSpPr>
            <p:spPr>
              <a:xfrm>
                <a:off x="3052824"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vi-VN" altLang="ko-KR" sz="1000" dirty="0">
                  <a:latin typeface="SamsungOne-400" panose="020B0503030303020204" pitchFamily="34" charset="0"/>
                  <a:ea typeface="SamsungOne-400" panose="020B0503030303020204" pitchFamily="34" charset="0"/>
                </a:endParaRPr>
              </a:p>
              <a:p>
                <a:pPr algn="ctr"/>
                <a:r>
                  <a:rPr lang="vi-VN" altLang="ko-KR" sz="1000" dirty="0">
                    <a:latin typeface="SamsungOne-400" panose="020B0503030303020204" pitchFamily="34" charset="0"/>
                    <a:ea typeface="SamsungOne-400" panose="020B0503030303020204" pitchFamily="34" charset="0"/>
                  </a:rPr>
                  <a:t>XÂY DỰNG Ý TƯỞNG </a:t>
                </a:r>
              </a:p>
              <a:p>
                <a:pPr algn="ctr"/>
                <a:r>
                  <a:rPr lang="vi-VN" altLang="ko-KR" sz="1000" dirty="0">
                    <a:latin typeface="SamsungOne-400" panose="020B0503030303020204" pitchFamily="34" charset="0"/>
                    <a:ea typeface="SamsungOne-400" panose="020B0503030303020204" pitchFamily="34" charset="0"/>
                  </a:rPr>
                  <a:t>VÀ THIẾT KẾ MẪU</a:t>
                </a:r>
                <a:br>
                  <a:rPr lang="vi-VN" altLang="ko-KR" sz="1000" dirty="0">
                    <a:latin typeface="SamsungOne-400" panose="020B0503030303020204" pitchFamily="34" charset="0"/>
                    <a:ea typeface="SamsungOne-400" panose="020B0503030303020204" pitchFamily="34" charset="0"/>
                  </a:rPr>
                </a:br>
                <a:br>
                  <a:rPr lang="vi-VN" altLang="ko-KR" sz="1000" dirty="0">
                    <a:latin typeface="SamsungOne-400" panose="020B0503030303020204" pitchFamily="34" charset="0"/>
                    <a:ea typeface="SamsungOne-400" panose="020B0503030303020204" pitchFamily="34" charset="0"/>
                  </a:rPr>
                </a:br>
                <a:br>
                  <a:rPr lang="vi-VN" altLang="ko-KR" sz="1000" dirty="0">
                    <a:latin typeface="SamsungOne-400" panose="020B0503030303020204" pitchFamily="34" charset="0"/>
                    <a:ea typeface="SamsungOne-400" panose="020B0503030303020204" pitchFamily="34" charset="0"/>
                  </a:rPr>
                </a:br>
                <a:endParaRPr lang="vi-VN" altLang="ko-KR" sz="1000" dirty="0">
                  <a:latin typeface="SamsungOne-400" panose="020B0503030303020204" pitchFamily="34" charset="0"/>
                  <a:ea typeface="SamsungOne-400" panose="020B0503030303020204" pitchFamily="34" charset="0"/>
                </a:endParaRPr>
              </a:p>
            </p:txBody>
          </p:sp>
          <p:pic>
            <p:nvPicPr>
              <p:cNvPr id="25" name="Graphic 24" descr="Rocket">
                <a:extLst>
                  <a:ext uri="{FF2B5EF4-FFF2-40B4-BE49-F238E27FC236}">
                    <a16:creationId xmlns:a16="http://schemas.microsoft.com/office/drawing/2014/main" id="{953907CF-EFD8-4BC1-AFF2-8E02B0509E6A}"/>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3249017" y="4671944"/>
                <a:ext cx="413596" cy="413596"/>
              </a:xfrm>
              <a:prstGeom prst="rect">
                <a:avLst/>
              </a:prstGeom>
            </p:spPr>
          </p:pic>
        </p:grpSp>
        <p:grpSp>
          <p:nvGrpSpPr>
            <p:cNvPr id="57" name="Group 56">
              <a:extLst>
                <a:ext uri="{FF2B5EF4-FFF2-40B4-BE49-F238E27FC236}">
                  <a16:creationId xmlns:a16="http://schemas.microsoft.com/office/drawing/2014/main" id="{A57F5C2F-D65D-45D7-84E1-2E0C0ED9A5A8}"/>
                </a:ext>
              </a:extLst>
            </p:cNvPr>
            <p:cNvGrpSpPr/>
            <p:nvPr/>
          </p:nvGrpSpPr>
          <p:grpSpPr>
            <a:xfrm>
              <a:off x="6347792" y="4252393"/>
              <a:ext cx="805982" cy="805982"/>
              <a:chOff x="3883992" y="4290493"/>
              <a:chExt cx="805982" cy="805982"/>
            </a:xfrm>
          </p:grpSpPr>
          <p:sp>
            <p:nvSpPr>
              <p:cNvPr id="21" name="Oval 20">
                <a:extLst>
                  <a:ext uri="{FF2B5EF4-FFF2-40B4-BE49-F238E27FC236}">
                    <a16:creationId xmlns:a16="http://schemas.microsoft.com/office/drawing/2014/main" id="{C53454D0-2179-4892-8E12-6A8E997059C9}"/>
                  </a:ext>
                </a:extLst>
              </p:cNvPr>
              <p:cNvSpPr/>
              <p:nvPr/>
            </p:nvSpPr>
            <p:spPr>
              <a:xfrm>
                <a:off x="3883992"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THỬ NGHIỆM</a:t>
                </a:r>
              </a:p>
              <a:p>
                <a:pPr algn="ctr"/>
                <a:endParaRPr lang="en-US" altLang="ko-KR" sz="1000" dirty="0">
                  <a:latin typeface="SamsungOne-400" panose="020B0503030303020204" pitchFamily="34" charset="0"/>
                  <a:ea typeface="SamsungOne-400" panose="020B0503030303020204" pitchFamily="34" charset="0"/>
                </a:endParaRPr>
              </a:p>
              <a:p>
                <a:pPr algn="ctr"/>
                <a:endParaRPr lang="en-US" altLang="ko-KR" sz="1000" dirty="0">
                  <a:latin typeface="SamsungOne-400" panose="020B0503030303020204" pitchFamily="34" charset="0"/>
                  <a:ea typeface="SamsungOne-400" panose="020B0503030303020204" pitchFamily="34" charset="0"/>
                </a:endParaRPr>
              </a:p>
            </p:txBody>
          </p:sp>
          <p:pic>
            <p:nvPicPr>
              <p:cNvPr id="35" name="Graphic 34" descr="Checkmark">
                <a:extLst>
                  <a:ext uri="{FF2B5EF4-FFF2-40B4-BE49-F238E27FC236}">
                    <a16:creationId xmlns:a16="http://schemas.microsoft.com/office/drawing/2014/main" id="{4AC5C01F-0B25-45E8-8FA2-D26592C42738}"/>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4083570" y="4594753"/>
                <a:ext cx="413596" cy="413596"/>
              </a:xfrm>
              <a:prstGeom prst="rect">
                <a:avLst/>
              </a:prstGeom>
            </p:spPr>
          </p:pic>
        </p:grpSp>
        <p:grpSp>
          <p:nvGrpSpPr>
            <p:cNvPr id="49" name="Group 48">
              <a:extLst>
                <a:ext uri="{FF2B5EF4-FFF2-40B4-BE49-F238E27FC236}">
                  <a16:creationId xmlns:a16="http://schemas.microsoft.com/office/drawing/2014/main" id="{DE8773F7-3507-4336-9D87-D8A19A9206A4}"/>
                </a:ext>
              </a:extLst>
            </p:cNvPr>
            <p:cNvGrpSpPr/>
            <p:nvPr/>
          </p:nvGrpSpPr>
          <p:grpSpPr>
            <a:xfrm>
              <a:off x="4772190" y="3414193"/>
              <a:ext cx="805982" cy="805982"/>
              <a:chOff x="654050" y="4057650"/>
              <a:chExt cx="914400" cy="914400"/>
            </a:xfrm>
          </p:grpSpPr>
          <p:sp>
            <p:nvSpPr>
              <p:cNvPr id="2" name="Oval 1">
                <a:extLst>
                  <a:ext uri="{FF2B5EF4-FFF2-40B4-BE49-F238E27FC236}">
                    <a16:creationId xmlns:a16="http://schemas.microsoft.com/office/drawing/2014/main" id="{59FAC359-2B82-4124-8542-10C5ECF732FB}"/>
                  </a:ext>
                </a:extLst>
              </p:cNvPr>
              <p:cNvSpPr/>
              <p:nvPr/>
            </p:nvSpPr>
            <p:spPr>
              <a:xfrm>
                <a:off x="654050" y="405765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XÁC ĐỊNH</a:t>
                </a:r>
              </a:p>
              <a:p>
                <a:pPr algn="ctr"/>
                <a:endParaRPr lang="en-US" altLang="ko-KR" sz="1000" dirty="0">
                  <a:latin typeface="SamsungOne-400" panose="020B0503030303020204" pitchFamily="34" charset="0"/>
                </a:endParaRPr>
              </a:p>
              <a:p>
                <a:pPr algn="ctr"/>
                <a:endParaRPr lang="en-US" altLang="ko-KR" sz="1000" dirty="0">
                  <a:latin typeface="SamsungOne-400" panose="020B0503030303020204" pitchFamily="34" charset="0"/>
                </a:endParaRPr>
              </a:p>
            </p:txBody>
          </p:sp>
          <p:pic>
            <p:nvPicPr>
              <p:cNvPr id="39" name="Graphic 38" descr="Pencil">
                <a:extLst>
                  <a:ext uri="{FF2B5EF4-FFF2-40B4-BE49-F238E27FC236}">
                    <a16:creationId xmlns:a16="http://schemas.microsoft.com/office/drawing/2014/main" id="{DF55D52B-89B0-40D2-AA36-B166A70A6DA9}"/>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876634" y="4402838"/>
                <a:ext cx="469232" cy="469232"/>
              </a:xfrm>
              <a:prstGeom prst="rect">
                <a:avLst/>
              </a:prstGeom>
            </p:spPr>
          </p:pic>
        </p:grpSp>
        <p:grpSp>
          <p:nvGrpSpPr>
            <p:cNvPr id="53" name="Group 52">
              <a:extLst>
                <a:ext uri="{FF2B5EF4-FFF2-40B4-BE49-F238E27FC236}">
                  <a16:creationId xmlns:a16="http://schemas.microsoft.com/office/drawing/2014/main" id="{4F9F3D31-A97E-4A47-B4EE-F749DCE156BE}"/>
                </a:ext>
              </a:extLst>
            </p:cNvPr>
            <p:cNvGrpSpPr/>
            <p:nvPr/>
          </p:nvGrpSpPr>
          <p:grpSpPr>
            <a:xfrm>
              <a:off x="5829137" y="3414193"/>
              <a:ext cx="805982" cy="805982"/>
              <a:chOff x="1390487" y="4290493"/>
              <a:chExt cx="805982" cy="805982"/>
            </a:xfrm>
          </p:grpSpPr>
          <p:sp>
            <p:nvSpPr>
              <p:cNvPr id="18" name="Oval 17">
                <a:extLst>
                  <a:ext uri="{FF2B5EF4-FFF2-40B4-BE49-F238E27FC236}">
                    <a16:creationId xmlns:a16="http://schemas.microsoft.com/office/drawing/2014/main" id="{7A08DD92-EF38-4173-BD9C-47EF12FC2521}"/>
                  </a:ext>
                </a:extLst>
              </p:cNvPr>
              <p:cNvSpPr/>
              <p:nvPr/>
            </p:nvSpPr>
            <p:spPr>
              <a:xfrm>
                <a:off x="1390487"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400" panose="020B0503030303020204" pitchFamily="34" charset="0"/>
                    <a:ea typeface="SamsungOne-400" panose="020B0503030303020204" pitchFamily="34" charset="0"/>
                  </a:rPr>
                  <a:t>PHÂN TÍCH</a:t>
                </a:r>
              </a:p>
              <a:p>
                <a:pPr algn="ctr"/>
                <a:endParaRPr lang="en-US" altLang="ko-KR" sz="1000" dirty="0">
                  <a:latin typeface="SamsungOne-400" panose="020B0503030303020204" pitchFamily="34" charset="0"/>
                </a:endParaRPr>
              </a:p>
              <a:p>
                <a:pPr algn="ctr"/>
                <a:endParaRPr lang="ko-KR" altLang="en-US" sz="1000" dirty="0">
                  <a:latin typeface="SamsungOne-400" panose="020B0503030303020204" pitchFamily="34" charset="0"/>
                </a:endParaRPr>
              </a:p>
            </p:txBody>
          </p:sp>
          <p:pic>
            <p:nvPicPr>
              <p:cNvPr id="43" name="Graphic 42" descr="Microscope">
                <a:extLst>
                  <a:ext uri="{FF2B5EF4-FFF2-40B4-BE49-F238E27FC236}">
                    <a16:creationId xmlns:a16="http://schemas.microsoft.com/office/drawing/2014/main" id="{510DFCF8-12B3-4B60-943D-F14117AC2B82}"/>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1586680" y="4594753"/>
                <a:ext cx="413596" cy="413596"/>
              </a:xfrm>
              <a:prstGeom prst="rect">
                <a:avLst/>
              </a:prstGeom>
            </p:spPr>
          </p:pic>
        </p:grpSp>
      </p:grpSp>
      <p:grpSp>
        <p:nvGrpSpPr>
          <p:cNvPr id="26" name="그룹 25">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8" name="직사각형 2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29" name="직사각형 28">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spTree>
    <p:extLst>
      <p:ext uri="{BB962C8B-B14F-4D97-AF65-F5344CB8AC3E}">
        <p14:creationId xmlns:p14="http://schemas.microsoft.com/office/powerpoint/2010/main" val="1053992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Bốn đặc điểm của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5"/>
            <a:ext cx="8630056" cy="3258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3) Trong kế hoạch thực hiện thiết kế, các thành viên phải hợp tác làm việc cùng nhau.</a:t>
            </a: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Trong một quy trình Tư duy thiết kế thực sự, mọi thành viên (điều tra viên, lãnh đạo doanh nghiệp, nhà </a:t>
            </a:r>
          </a:p>
          <a:p>
            <a:pPr marL="173038">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thiết kế, kỹ sư, v.v.) phải cùng tham gia mọi việc từ đầu đến cuối.</a:t>
            </a: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Tất cả các thành viên trong nhóm phải làm việc cùng nhau để hiểu biết thật kỹ lưỡng (hiểu rõ vấn đề thực sự và yêu cầu của người dùng hoặc khách hàng).</a:t>
            </a:r>
          </a:p>
          <a:p>
            <a:pPr marL="182471" indent="-182471">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endParaRPr>
          </a:p>
          <a:p>
            <a:pPr marL="182471" indent="-182471">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4) Mỗi bước lập kế hoạch thiết kế đều mang lại kết quả.</a:t>
            </a: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b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b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Mỗi bước trong Tư duy thiết kế đều mang lại kết quả khác nhau, và bạn có thể sử dụng các kết quả này </a:t>
            </a:r>
          </a:p>
          <a:p>
            <a:pPr marL="173038">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làm tiêu chí đánh giá. Không phải sản phẩm nào cũng bắt buộc phải được sử dụng. Tùy theo bản chất của </a:t>
            </a:r>
          </a:p>
          <a:p>
            <a:pPr marL="173038">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dự án để tạo sản phẩm cần thiết.</a:t>
            </a:r>
          </a:p>
        </p:txBody>
      </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7" name="직사각형 16">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spTree>
    <p:extLst>
      <p:ext uri="{BB962C8B-B14F-4D97-AF65-F5344CB8AC3E}">
        <p14:creationId xmlns:p14="http://schemas.microsoft.com/office/powerpoint/2010/main" val="257424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Đồ dùng cần thiết cho Tư duy thiết kế</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318555"/>
            <a:ext cx="8184115" cy="3434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Không gian phù hợp để làm việc chung</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Giấy</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Dụng cụ ghi chép</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Dụng cụ cắt dán</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Máy ảnh/Ảnh</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Vở vẽ</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Giấy ghi chú</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Bìa các-tông</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Bảng trắng/Tường/Bảng ghim</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Thẻ</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Nguyên liệu tạo mẫu thử</a:t>
            </a:r>
          </a:p>
          <a:p>
            <a:pPr marL="182471" indent="-182471" algn="just">
              <a:lnSpc>
                <a:spcPct val="90000"/>
              </a:lnSpc>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맑은 고딕" panose="020B0503020000020004" pitchFamily="50" charset="-127"/>
              </a:rPr>
              <a:t>Khung</a:t>
            </a:r>
          </a:p>
        </p:txBody>
      </p:sp>
      <p:grpSp>
        <p:nvGrpSpPr>
          <p:cNvPr id="8" name="그룹 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7" name="직사각형 16">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spTree>
    <p:extLst>
      <p:ext uri="{BB962C8B-B14F-4D97-AF65-F5344CB8AC3E}">
        <p14:creationId xmlns:p14="http://schemas.microsoft.com/office/powerpoint/2010/main" val="230101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1007567" y="3133792"/>
            <a:ext cx="840834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Tư</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duy</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thiết</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kế</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4" name="그룹 3"/>
          <p:cNvGrpSpPr/>
          <p:nvPr/>
        </p:nvGrpSpPr>
        <p:grpSpPr>
          <a:xfrm>
            <a:off x="1079574" y="4005064"/>
            <a:ext cx="5700472" cy="278064"/>
            <a:chOff x="1079574" y="4005064"/>
            <a:chExt cx="5700472" cy="278064"/>
          </a:xfrm>
        </p:grpSpPr>
        <p:sp>
          <p:nvSpPr>
            <p:cNvPr id="23" name="직사각형 22">
              <a:extLst>
                <a:ext uri="{FF2B5EF4-FFF2-40B4-BE49-F238E27FC236}">
                  <a16:creationId xmlns:a16="http://schemas.microsoft.com/office/drawing/2014/main" id="{8CEA84EE-1CFD-4B57-A1C8-06A1AB4ACA44}"/>
                </a:ext>
              </a:extLst>
            </p:cNvPr>
            <p:cNvSpPr/>
            <p:nvPr/>
          </p:nvSpPr>
          <p:spPr>
            <a:xfrm>
              <a:off x="1262395" y="4006257"/>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Tư duy thiết kế là gì và tại sao cần tư duy thiết kế?</a:t>
              </a:r>
            </a:p>
          </p:txBody>
        </p:sp>
        <p:sp>
          <p:nvSpPr>
            <p:cNvPr id="24" name="직사각형 23">
              <a:extLst>
                <a:ext uri="{FF2B5EF4-FFF2-40B4-BE49-F238E27FC236}">
                  <a16:creationId xmlns:a16="http://schemas.microsoft.com/office/drawing/2014/main" id="{490AEC04-CD1D-4B88-858B-CBB56559D797}"/>
                </a:ext>
              </a:extLst>
            </p:cNvPr>
            <p:cNvSpPr/>
            <p:nvPr/>
          </p:nvSpPr>
          <p:spPr>
            <a:xfrm>
              <a:off x="1079574" y="400506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p:cNvGrpSpPr/>
          <p:nvPr/>
        </p:nvGrpSpPr>
        <p:grpSpPr>
          <a:xfrm>
            <a:off x="1079574" y="4434760"/>
            <a:ext cx="5888061" cy="278129"/>
            <a:chOff x="1079574" y="4434760"/>
            <a:chExt cx="5888061" cy="278129"/>
          </a:xfrm>
        </p:grpSpPr>
        <p:sp>
          <p:nvSpPr>
            <p:cNvPr id="26" name="직사각형 25">
              <a:extLst>
                <a:ext uri="{FF2B5EF4-FFF2-40B4-BE49-F238E27FC236}">
                  <a16:creationId xmlns:a16="http://schemas.microsoft.com/office/drawing/2014/main" id="{475B5DE5-347D-4119-80E7-2377740127D9}"/>
                </a:ext>
              </a:extLst>
            </p:cNvPr>
            <p:cNvSpPr/>
            <p:nvPr/>
          </p:nvSpPr>
          <p:spPr>
            <a:xfrm>
              <a:off x="1262395" y="4435890"/>
              <a:ext cx="570524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1.2. </a:t>
              </a: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Năm bước tư duy thiết kế</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79574" y="4434760"/>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108449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그룹 53">
            <a:extLst>
              <a:ext uri="{FF2B5EF4-FFF2-40B4-BE49-F238E27FC236}">
                <a16:creationId xmlns:a16="http://schemas.microsoft.com/office/drawing/2014/main" id="{1708530C-D00A-49FD-A1A7-2A235312EABC}"/>
              </a:ext>
            </a:extLst>
          </p:cNvPr>
          <p:cNvGrpSpPr/>
          <p:nvPr/>
        </p:nvGrpSpPr>
        <p:grpSpPr>
          <a:xfrm>
            <a:off x="560209" y="2041408"/>
            <a:ext cx="8782409" cy="215375"/>
            <a:chOff x="1027113" y="2045625"/>
            <a:chExt cx="8785225" cy="215444"/>
          </a:xfrm>
        </p:grpSpPr>
        <p:sp>
          <p:nvSpPr>
            <p:cNvPr id="55" name="직사각형 54">
              <a:extLst>
                <a:ext uri="{FF2B5EF4-FFF2-40B4-BE49-F238E27FC236}">
                  <a16:creationId xmlns:a16="http://schemas.microsoft.com/office/drawing/2014/main" id="{1147B216-4AFB-4BB5-BBA2-BDAB1527BC3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B1ACE9AA-669E-4580-B1E8-35DD6E379E4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Tư duy hội tụ và tư duy phân nhánh:</a:t>
              </a:r>
            </a:p>
          </p:txBody>
        </p:sp>
      </p:grpSp>
      <p:grpSp>
        <p:nvGrpSpPr>
          <p:cNvPr id="87" name="그룹 86">
            <a:extLst>
              <a:ext uri="{FF2B5EF4-FFF2-40B4-BE49-F238E27FC236}">
                <a16:creationId xmlns:a16="http://schemas.microsoft.com/office/drawing/2014/main" id="{743C7261-9235-4277-ADC9-D41E55B56D41}"/>
              </a:ext>
            </a:extLst>
          </p:cNvPr>
          <p:cNvGrpSpPr/>
          <p:nvPr/>
        </p:nvGrpSpPr>
        <p:grpSpPr>
          <a:xfrm>
            <a:off x="2798107" y="2628416"/>
            <a:ext cx="4580032" cy="2643143"/>
            <a:chOff x="3459578" y="2745977"/>
            <a:chExt cx="5640577" cy="3255185"/>
          </a:xfrm>
        </p:grpSpPr>
        <p:sp>
          <p:nvSpPr>
            <p:cNvPr id="96" name="사다리꼴 95">
              <a:extLst>
                <a:ext uri="{FF2B5EF4-FFF2-40B4-BE49-F238E27FC236}">
                  <a16:creationId xmlns:a16="http://schemas.microsoft.com/office/drawing/2014/main" id="{AF5E46E8-680D-4E81-A26B-87B81EF4C295}"/>
                </a:ext>
              </a:extLst>
            </p:cNvPr>
            <p:cNvSpPr/>
            <p:nvPr/>
          </p:nvSpPr>
          <p:spPr>
            <a:xfrm rot="5400000">
              <a:off x="6580155" y="3465977"/>
              <a:ext cx="3240000" cy="1800000"/>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7" name="사다리꼴 96">
              <a:extLst>
                <a:ext uri="{FF2B5EF4-FFF2-40B4-BE49-F238E27FC236}">
                  <a16:creationId xmlns:a16="http://schemas.microsoft.com/office/drawing/2014/main" id="{6EDC7815-890E-4913-8951-716718E81796}"/>
                </a:ext>
              </a:extLst>
            </p:cNvPr>
            <p:cNvSpPr/>
            <p:nvPr/>
          </p:nvSpPr>
          <p:spPr>
            <a:xfrm rot="16200000">
              <a:off x="5169519" y="3853875"/>
              <a:ext cx="3240000" cy="1024203"/>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8" name="사다리꼴 97">
              <a:extLst>
                <a:ext uri="{FF2B5EF4-FFF2-40B4-BE49-F238E27FC236}">
                  <a16:creationId xmlns:a16="http://schemas.microsoft.com/office/drawing/2014/main" id="{D5F2F5A2-772D-492B-ACBC-CAF567765BF7}"/>
                </a:ext>
              </a:extLst>
            </p:cNvPr>
            <p:cNvSpPr/>
            <p:nvPr/>
          </p:nvSpPr>
          <p:spPr>
            <a:xfrm rot="5400000">
              <a:off x="4150616" y="3865403"/>
              <a:ext cx="3240000" cy="1024203"/>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9" name="사다리꼴 98">
              <a:extLst>
                <a:ext uri="{FF2B5EF4-FFF2-40B4-BE49-F238E27FC236}">
                  <a16:creationId xmlns:a16="http://schemas.microsoft.com/office/drawing/2014/main" id="{488F38A1-C70F-42E3-8F0F-20D36FD8BA13}"/>
                </a:ext>
              </a:extLst>
            </p:cNvPr>
            <p:cNvSpPr/>
            <p:nvPr/>
          </p:nvSpPr>
          <p:spPr>
            <a:xfrm rot="16200000">
              <a:off x="2739578" y="3481162"/>
              <a:ext cx="3240000" cy="1800000"/>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solidFill>
                  <a:prstClr val="white"/>
                </a:solidFill>
                <a:latin typeface="Calibri" panose="020F0502020204030204"/>
                <a:ea typeface="맑은 고딕" panose="020B0503020000020004" pitchFamily="50" charset="-127"/>
              </a:endParaRPr>
            </a:p>
          </p:txBody>
        </p:sp>
      </p:grpSp>
      <p:cxnSp>
        <p:nvCxnSpPr>
          <p:cNvPr id="88" name="직선 화살표 연결선 87">
            <a:extLst>
              <a:ext uri="{FF2B5EF4-FFF2-40B4-BE49-F238E27FC236}">
                <a16:creationId xmlns:a16="http://schemas.microsoft.com/office/drawing/2014/main" id="{54FE69BA-5B93-4D88-93A4-1548D4C12F8E}"/>
              </a:ext>
            </a:extLst>
          </p:cNvPr>
          <p:cNvCxnSpPr>
            <a:cxnSpLocks/>
          </p:cNvCxnSpPr>
          <p:nvPr/>
        </p:nvCxnSpPr>
        <p:spPr>
          <a:xfrm rot="20040000">
            <a:off x="2753732" y="3096284"/>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EAFF046C-4476-49A6-AF9C-F9CEDFE11179}"/>
              </a:ext>
            </a:extLst>
          </p:cNvPr>
          <p:cNvCxnSpPr>
            <a:cxnSpLocks/>
          </p:cNvCxnSpPr>
          <p:nvPr/>
        </p:nvCxnSpPr>
        <p:spPr>
          <a:xfrm rot="1560000">
            <a:off x="2753732" y="4820044"/>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1DF002-3B97-45FC-ACC2-40935F4BE148}"/>
              </a:ext>
            </a:extLst>
          </p:cNvPr>
          <p:cNvCxnSpPr>
            <a:cxnSpLocks/>
          </p:cNvCxnSpPr>
          <p:nvPr/>
        </p:nvCxnSpPr>
        <p:spPr>
          <a:xfrm rot="1560000">
            <a:off x="5942834" y="2784741"/>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7FBC85C1-EEAC-4A8A-8AAC-82B619BE43A5}"/>
              </a:ext>
            </a:extLst>
          </p:cNvPr>
          <p:cNvCxnSpPr>
            <a:cxnSpLocks/>
          </p:cNvCxnSpPr>
          <p:nvPr/>
        </p:nvCxnSpPr>
        <p:spPr>
          <a:xfrm rot="20040000">
            <a:off x="5942835" y="5118669"/>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847252D8-7BE8-4093-9988-7A60184BB7D9}"/>
              </a:ext>
            </a:extLst>
          </p:cNvPr>
          <p:cNvCxnSpPr>
            <a:cxnSpLocks/>
          </p:cNvCxnSpPr>
          <p:nvPr/>
        </p:nvCxnSpPr>
        <p:spPr>
          <a:xfrm rot="1560000">
            <a:off x="4306924" y="2698638"/>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A88ABBE-A02B-4ACA-A8D2-038790477132}"/>
              </a:ext>
            </a:extLst>
          </p:cNvPr>
          <p:cNvCxnSpPr>
            <a:cxnSpLocks/>
          </p:cNvCxnSpPr>
          <p:nvPr/>
        </p:nvCxnSpPr>
        <p:spPr>
          <a:xfrm rot="20040000">
            <a:off x="4311594" y="5214774"/>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A926C52-DEEF-4378-B13F-BD30649F5355}"/>
              </a:ext>
            </a:extLst>
          </p:cNvPr>
          <p:cNvCxnSpPr>
            <a:cxnSpLocks/>
          </p:cNvCxnSpPr>
          <p:nvPr/>
        </p:nvCxnSpPr>
        <p:spPr>
          <a:xfrm rot="20040000">
            <a:off x="5121787" y="2830934"/>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53DE95B1-197C-443F-B952-68FB1B55792A}"/>
              </a:ext>
            </a:extLst>
          </p:cNvPr>
          <p:cNvCxnSpPr>
            <a:cxnSpLocks/>
          </p:cNvCxnSpPr>
          <p:nvPr/>
        </p:nvCxnSpPr>
        <p:spPr>
          <a:xfrm rot="1560000">
            <a:off x="5113611" y="5045475"/>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sp>
        <p:nvSpPr>
          <p:cNvPr id="85" name="육각형 84">
            <a:extLst>
              <a:ext uri="{FF2B5EF4-FFF2-40B4-BE49-F238E27FC236}">
                <a16:creationId xmlns:a16="http://schemas.microsoft.com/office/drawing/2014/main" id="{DB89C949-21D1-45F6-9788-E3A419263736}"/>
              </a:ext>
            </a:extLst>
          </p:cNvPr>
          <p:cNvSpPr/>
          <p:nvPr/>
        </p:nvSpPr>
        <p:spPr>
          <a:xfrm>
            <a:off x="2831478"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83" name="육각형 82">
            <a:extLst>
              <a:ext uri="{FF2B5EF4-FFF2-40B4-BE49-F238E27FC236}">
                <a16:creationId xmlns:a16="http://schemas.microsoft.com/office/drawing/2014/main" id="{C46A53AD-81E7-489D-9F32-9E8019F1E830}"/>
              </a:ext>
            </a:extLst>
          </p:cNvPr>
          <p:cNvSpPr/>
          <p:nvPr/>
        </p:nvSpPr>
        <p:spPr>
          <a:xfrm>
            <a:off x="3726541" y="4025406"/>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81" name="육각형 80">
            <a:extLst>
              <a:ext uri="{FF2B5EF4-FFF2-40B4-BE49-F238E27FC236}">
                <a16:creationId xmlns:a16="http://schemas.microsoft.com/office/drawing/2014/main" id="{1F9ACDFA-1C6E-4B31-B0A6-45B36363F3CD}"/>
              </a:ext>
            </a:extLst>
          </p:cNvPr>
          <p:cNvSpPr/>
          <p:nvPr/>
        </p:nvSpPr>
        <p:spPr>
          <a:xfrm>
            <a:off x="4621604"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79" name="육각형 78">
            <a:extLst>
              <a:ext uri="{FF2B5EF4-FFF2-40B4-BE49-F238E27FC236}">
                <a16:creationId xmlns:a16="http://schemas.microsoft.com/office/drawing/2014/main" id="{175B4305-0228-485F-81EC-932B1499107A}"/>
              </a:ext>
            </a:extLst>
          </p:cNvPr>
          <p:cNvSpPr/>
          <p:nvPr/>
        </p:nvSpPr>
        <p:spPr>
          <a:xfrm>
            <a:off x="5516667" y="4025406"/>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77" name="육각형 76">
            <a:extLst>
              <a:ext uri="{FF2B5EF4-FFF2-40B4-BE49-F238E27FC236}">
                <a16:creationId xmlns:a16="http://schemas.microsoft.com/office/drawing/2014/main" id="{DCCF4ECE-0630-4287-95D8-7BF214F92E67}"/>
              </a:ext>
            </a:extLst>
          </p:cNvPr>
          <p:cNvSpPr/>
          <p:nvPr/>
        </p:nvSpPr>
        <p:spPr>
          <a:xfrm>
            <a:off x="6411730"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grpSp>
        <p:nvGrpSpPr>
          <p:cNvPr id="3" name="그룹 2">
            <a:extLst>
              <a:ext uri="{FF2B5EF4-FFF2-40B4-BE49-F238E27FC236}">
                <a16:creationId xmlns:a16="http://schemas.microsoft.com/office/drawing/2014/main" id="{0B9387B8-3EA2-4B29-ABF3-48BA529A86E1}"/>
              </a:ext>
            </a:extLst>
          </p:cNvPr>
          <p:cNvGrpSpPr/>
          <p:nvPr/>
        </p:nvGrpSpPr>
        <p:grpSpPr>
          <a:xfrm>
            <a:off x="2795130" y="5448566"/>
            <a:ext cx="4312565" cy="502243"/>
            <a:chOff x="2986641" y="5449214"/>
            <a:chExt cx="4313948" cy="502404"/>
          </a:xfrm>
        </p:grpSpPr>
        <p:sp>
          <p:nvSpPr>
            <p:cNvPr id="100" name="TextBox 99">
              <a:extLst>
                <a:ext uri="{FF2B5EF4-FFF2-40B4-BE49-F238E27FC236}">
                  <a16:creationId xmlns:a16="http://schemas.microsoft.com/office/drawing/2014/main" id="{EE250C60-79C4-4C45-B590-522173ECCFB0}"/>
                </a:ext>
              </a:extLst>
            </p:cNvPr>
            <p:cNvSpPr txBox="1"/>
            <p:nvPr/>
          </p:nvSpPr>
          <p:spPr>
            <a:xfrm>
              <a:off x="3048940" y="5634287"/>
              <a:ext cx="1905089" cy="317331"/>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400">
                  <a:solidFill>
                    <a:srgbClr val="193EB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Khám</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phá</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và</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Xác</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định</a:t>
              </a:r>
            </a:p>
          </p:txBody>
        </p:sp>
        <p:sp>
          <p:nvSpPr>
            <p:cNvPr id="101" name="TextBox 100">
              <a:extLst>
                <a:ext uri="{FF2B5EF4-FFF2-40B4-BE49-F238E27FC236}">
                  <a16:creationId xmlns:a16="http://schemas.microsoft.com/office/drawing/2014/main" id="{E0620DC7-AA48-4A38-99FB-687C3908F1FC}"/>
                </a:ext>
              </a:extLst>
            </p:cNvPr>
            <p:cNvSpPr txBox="1"/>
            <p:nvPr/>
          </p:nvSpPr>
          <p:spPr>
            <a:xfrm>
              <a:off x="5319472" y="5634287"/>
              <a:ext cx="1905089" cy="317331"/>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400">
                  <a:solidFill>
                    <a:srgbClr val="193EB0"/>
                  </a:solidFill>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Phát</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triển</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và</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a:t>
              </a:r>
              <a:r>
                <a:rPr lang="en-US" altLang="ko-KR" dirty="0" err="1">
                  <a:solidFill>
                    <a:prstClr val="black">
                      <a:lumMod val="85000"/>
                      <a:lumOff val="15000"/>
                    </a:prstClr>
                  </a:solidFill>
                  <a:latin typeface="SamsungOne-700" panose="020B0803030303020204" pitchFamily="34" charset="0"/>
                  <a:ea typeface="SamsungOne-700" panose="020B0803030303020204" pitchFamily="34" charset="0"/>
                </a:rPr>
                <a:t>thực</a:t>
              </a:r>
              <a:r>
                <a:rPr lang="en-US" altLang="ko-KR" dirty="0">
                  <a:solidFill>
                    <a:prstClr val="black">
                      <a:lumMod val="85000"/>
                      <a:lumOff val="15000"/>
                    </a:prstClr>
                  </a:solidFill>
                  <a:latin typeface="SamsungOne-700" panose="020B0803030303020204" pitchFamily="34" charset="0"/>
                  <a:ea typeface="SamsungOne-700" panose="020B0803030303020204" pitchFamily="34" charset="0"/>
                </a:rPr>
                <a:t> hiện</a:t>
              </a:r>
            </a:p>
          </p:txBody>
        </p:sp>
        <p:sp>
          <p:nvSpPr>
            <p:cNvPr id="102" name="오른쪽 중괄호 101">
              <a:extLst>
                <a:ext uri="{FF2B5EF4-FFF2-40B4-BE49-F238E27FC236}">
                  <a16:creationId xmlns:a16="http://schemas.microsoft.com/office/drawing/2014/main" id="{12D74414-9039-44A1-B216-A0C1F80A94B6}"/>
                </a:ext>
              </a:extLst>
            </p:cNvPr>
            <p:cNvSpPr/>
            <p:nvPr/>
          </p:nvSpPr>
          <p:spPr>
            <a:xfrm rot="5400000">
              <a:off x="3961816" y="4474039"/>
              <a:ext cx="96494" cy="2046844"/>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Calibri" panose="020F0502020204030204"/>
                <a:ea typeface="맑은 고딕" panose="020B0503020000020004" pitchFamily="50" charset="-127"/>
              </a:endParaRPr>
            </a:p>
          </p:txBody>
        </p:sp>
        <p:sp>
          <p:nvSpPr>
            <p:cNvPr id="103" name="오른쪽 중괄호 102">
              <a:extLst>
                <a:ext uri="{FF2B5EF4-FFF2-40B4-BE49-F238E27FC236}">
                  <a16:creationId xmlns:a16="http://schemas.microsoft.com/office/drawing/2014/main" id="{4FCE03DC-D465-4E5D-B6F2-56DBC1FFDC8B}"/>
                </a:ext>
              </a:extLst>
            </p:cNvPr>
            <p:cNvSpPr/>
            <p:nvPr/>
          </p:nvSpPr>
          <p:spPr>
            <a:xfrm rot="5400000">
              <a:off x="6228920" y="4474039"/>
              <a:ext cx="96494" cy="2046844"/>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Calibri" panose="020F0502020204030204"/>
                <a:ea typeface="맑은 고딕" panose="020B0503020000020004" pitchFamily="50" charset="-127"/>
              </a:endParaRPr>
            </a:p>
          </p:txBody>
        </p:sp>
      </p:grpSp>
      <p:sp>
        <p:nvSpPr>
          <p:cNvPr id="35" name="TextBox 34">
            <a:extLst>
              <a:ext uri="{FF2B5EF4-FFF2-40B4-BE49-F238E27FC236}">
                <a16:creationId xmlns:a16="http://schemas.microsoft.com/office/drawing/2014/main" id="{D73F0F30-3C69-4EE7-9E19-497A0CB961CF}"/>
              </a:ext>
            </a:extLst>
          </p:cNvPr>
          <p:cNvSpPr txBox="1"/>
          <p:nvPr/>
        </p:nvSpPr>
        <p:spPr>
          <a:xfrm>
            <a:off x="2866100"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Xác</a:t>
            </a:r>
            <a:r>
              <a:rPr lang="en-US" altLang="ko-KR" sz="1300" dirty="0">
                <a:solidFill>
                  <a:prstClr val="white"/>
                </a:solidFill>
                <a:cs typeface="Times New Roman" panose="02020603050405020304" pitchFamily="18" charset="0"/>
              </a:rPr>
              <a:t> định</a:t>
            </a:r>
          </a:p>
        </p:txBody>
      </p:sp>
      <p:sp>
        <p:nvSpPr>
          <p:cNvPr id="36" name="TextBox 35">
            <a:extLst>
              <a:ext uri="{FF2B5EF4-FFF2-40B4-BE49-F238E27FC236}">
                <a16:creationId xmlns:a16="http://schemas.microsoft.com/office/drawing/2014/main" id="{12B2259E-1308-4720-9EA9-99ED47257116}"/>
              </a:ext>
            </a:extLst>
          </p:cNvPr>
          <p:cNvSpPr txBox="1"/>
          <p:nvPr/>
        </p:nvSpPr>
        <p:spPr>
          <a:xfrm>
            <a:off x="3761163" y="4370335"/>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Khám</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phá</a:t>
            </a:r>
            <a:endParaRPr lang="en-US" altLang="ko-KR" sz="1300" dirty="0">
              <a:solidFill>
                <a:prstClr val="white"/>
              </a:solidFill>
              <a:cs typeface="Times New Roman" panose="02020603050405020304" pitchFamily="18" charset="0"/>
            </a:endParaRPr>
          </a:p>
        </p:txBody>
      </p:sp>
      <p:sp>
        <p:nvSpPr>
          <p:cNvPr id="37" name="TextBox 36">
            <a:extLst>
              <a:ext uri="{FF2B5EF4-FFF2-40B4-BE49-F238E27FC236}">
                <a16:creationId xmlns:a16="http://schemas.microsoft.com/office/drawing/2014/main" id="{2D0F3F00-118B-4509-8EC3-3C60FBA33044}"/>
              </a:ext>
            </a:extLst>
          </p:cNvPr>
          <p:cNvSpPr txBox="1"/>
          <p:nvPr/>
        </p:nvSpPr>
        <p:spPr>
          <a:xfrm>
            <a:off x="4656226"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Phân</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tích</a:t>
            </a:r>
            <a:endParaRPr lang="en-US" altLang="ko-KR" sz="1300" dirty="0">
              <a:solidFill>
                <a:prstClr val="white"/>
              </a:solidFill>
              <a:cs typeface="Times New Roman" panose="02020603050405020304" pitchFamily="18" charset="0"/>
            </a:endParaRPr>
          </a:p>
        </p:txBody>
      </p:sp>
      <p:sp>
        <p:nvSpPr>
          <p:cNvPr id="38" name="TextBox 37">
            <a:extLst>
              <a:ext uri="{FF2B5EF4-FFF2-40B4-BE49-F238E27FC236}">
                <a16:creationId xmlns:a16="http://schemas.microsoft.com/office/drawing/2014/main" id="{230E5AE8-7186-4E49-8714-C3D6B3985161}"/>
              </a:ext>
            </a:extLst>
          </p:cNvPr>
          <p:cNvSpPr txBox="1"/>
          <p:nvPr/>
        </p:nvSpPr>
        <p:spPr>
          <a:xfrm>
            <a:off x="5551288" y="4186033"/>
            <a:ext cx="895593"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sz="1300" dirty="0">
                <a:solidFill>
                  <a:prstClr val="white"/>
                </a:solidFill>
                <a:cs typeface="Times New Roman" panose="02020603050405020304" pitchFamily="18" charset="0"/>
              </a:rPr>
              <a:t>Xây dựng ý tưởng và Thiết kế mẫu</a:t>
            </a:r>
          </a:p>
        </p:txBody>
      </p:sp>
      <p:sp>
        <p:nvSpPr>
          <p:cNvPr id="39" name="TextBox 38">
            <a:extLst>
              <a:ext uri="{FF2B5EF4-FFF2-40B4-BE49-F238E27FC236}">
                <a16:creationId xmlns:a16="http://schemas.microsoft.com/office/drawing/2014/main" id="{9716D886-BB7C-4BCB-AD1D-285344E894E4}"/>
              </a:ext>
            </a:extLst>
          </p:cNvPr>
          <p:cNvSpPr txBox="1"/>
          <p:nvPr/>
        </p:nvSpPr>
        <p:spPr>
          <a:xfrm>
            <a:off x="6446352"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white"/>
                </a:solidFill>
                <a:cs typeface="Times New Roman" panose="02020603050405020304" pitchFamily="18" charset="0"/>
              </a:rPr>
              <a:t>Thử</a:t>
            </a:r>
            <a:r>
              <a:rPr lang="en-US" altLang="ko-KR" sz="1300" dirty="0">
                <a:solidFill>
                  <a:prstClr val="white"/>
                </a:solidFill>
                <a:cs typeface="Times New Roman" panose="02020603050405020304" pitchFamily="18" charset="0"/>
              </a:rPr>
              <a:t> </a:t>
            </a:r>
            <a:r>
              <a:rPr lang="en-US" altLang="ko-KR" sz="1300" dirty="0" err="1">
                <a:solidFill>
                  <a:prstClr val="white"/>
                </a:solidFill>
                <a:cs typeface="Times New Roman" panose="02020603050405020304" pitchFamily="18" charset="0"/>
              </a:rPr>
              <a:t>nghiệm</a:t>
            </a:r>
            <a:endParaRPr lang="en-US" altLang="ko-KR" sz="1300" dirty="0">
              <a:solidFill>
                <a:prstClr val="white"/>
              </a:solidFill>
              <a:cs typeface="Times New Roman" panose="02020603050405020304" pitchFamily="18" charset="0"/>
            </a:endParaRPr>
          </a:p>
        </p:txBody>
      </p:sp>
      <p:grpSp>
        <p:nvGrpSpPr>
          <p:cNvPr id="40" name="그룹 3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2" name="직사각형 4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43" name="직사각형 4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47" name="직사각형 46">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spTree>
    <p:extLst>
      <p:ext uri="{BB962C8B-B14F-4D97-AF65-F5344CB8AC3E}">
        <p14:creationId xmlns:p14="http://schemas.microsoft.com/office/powerpoint/2010/main" val="3877685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định</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1081"/>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Bước #1: Xác định</a:t>
              </a:r>
            </a:p>
          </p:txBody>
        </p:sp>
      </p:grpSp>
      <p:grpSp>
        <p:nvGrpSpPr>
          <p:cNvPr id="2" name="Group 1">
            <a:extLst>
              <a:ext uri="{FF2B5EF4-FFF2-40B4-BE49-F238E27FC236}">
                <a16:creationId xmlns:a16="http://schemas.microsoft.com/office/drawing/2014/main" id="{5C326E0F-B4E7-4A98-8D08-37F969005010}"/>
              </a:ext>
            </a:extLst>
          </p:cNvPr>
          <p:cNvGrpSpPr/>
          <p:nvPr/>
        </p:nvGrpSpPr>
        <p:grpSpPr>
          <a:xfrm>
            <a:off x="2442422" y="2564058"/>
            <a:ext cx="5323201" cy="1675275"/>
            <a:chOff x="2441617" y="2563781"/>
            <a:chExt cx="5324908" cy="1675812"/>
          </a:xfrm>
        </p:grpSpPr>
        <p:sp>
          <p:nvSpPr>
            <p:cNvPr id="45" name="육각형 44">
              <a:extLst>
                <a:ext uri="{FF2B5EF4-FFF2-40B4-BE49-F238E27FC236}">
                  <a16:creationId xmlns:a16="http://schemas.microsoft.com/office/drawing/2014/main" id="{B3F3D2D6-7B15-416E-BAEC-8D8FE4986E0C}"/>
                </a:ext>
              </a:extLst>
            </p:cNvPr>
            <p:cNvSpPr/>
            <p:nvPr/>
          </p:nvSpPr>
          <p:spPr>
            <a:xfrm>
              <a:off x="2441617"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48" name="TextBox 47">
              <a:extLst>
                <a:ext uri="{FF2B5EF4-FFF2-40B4-BE49-F238E27FC236}">
                  <a16:creationId xmlns:a16="http://schemas.microsoft.com/office/drawing/2014/main" id="{671D28D7-680A-4995-B090-593BF2BBC1B4}"/>
                </a:ext>
              </a:extLst>
            </p:cNvPr>
            <p:cNvSpPr txBox="1"/>
            <p:nvPr/>
          </p:nvSpPr>
          <p:spPr>
            <a:xfrm>
              <a:off x="2482179" y="2967889"/>
              <a:ext cx="104925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Xác</a:t>
              </a:r>
              <a:r>
                <a:rPr lang="en-US" altLang="ko-KR" dirty="0">
                  <a:solidFill>
                    <a:prstClr val="white"/>
                  </a:solidFill>
                  <a:latin typeface="SamsungOne-700" panose="020B0803030303020204" pitchFamily="34" charset="0"/>
                  <a:ea typeface="SamsungOne-700" panose="020B0803030303020204" pitchFamily="34" charset="0"/>
                </a:rPr>
                <a:t> định</a:t>
              </a:r>
            </a:p>
          </p:txBody>
        </p:sp>
        <p:sp>
          <p:nvSpPr>
            <p:cNvPr id="41" name="육각형 40">
              <a:extLst>
                <a:ext uri="{FF2B5EF4-FFF2-40B4-BE49-F238E27FC236}">
                  <a16:creationId xmlns:a16="http://schemas.microsoft.com/office/drawing/2014/main" id="{87E5B509-0DE6-4AB8-AA92-CF8977A2B81C}"/>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F341C8B3-A5D1-4C5D-8B81-DE85BC58DAF1}"/>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A552DDBF-E9B7-4128-B6D9-3E8B19C0BD28}"/>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7BDF8A40-DD48-4AB2-BCA7-AB0030A214F0}"/>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E3C61D9D-6BD4-4445-81ED-EC91A2C06AB7}"/>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4" name="육각형 33">
              <a:extLst>
                <a:ext uri="{FF2B5EF4-FFF2-40B4-BE49-F238E27FC236}">
                  <a16:creationId xmlns:a16="http://schemas.microsoft.com/office/drawing/2014/main" id="{DFC37F42-29EE-481B-A66A-4BD36F568E56}"/>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5" name="TextBox 34">
              <a:extLst>
                <a:ext uri="{FF2B5EF4-FFF2-40B4-BE49-F238E27FC236}">
                  <a16:creationId xmlns:a16="http://schemas.microsoft.com/office/drawing/2014/main" id="{C2D8BC91-81B1-42D2-9CA0-2B29F118D864}"/>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4700123"/>
            <a:ext cx="8630057" cy="950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những hiểu biết có được từ việc quan sát và thảo luận.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Xác định các vấn đề </a:t>
            </a:r>
            <a:r>
              <a:rPr lang="vi-VN" altLang="ko-KR" sz="1300" dirty="0">
                <a:solidFill>
                  <a:srgbClr val="193EB0"/>
                </a:solidFill>
                <a:latin typeface="SamsungOne-400" panose="020B0503030303020204" pitchFamily="34" charset="0"/>
                <a:ea typeface="SamsungOne-400" panose="020B0503030303020204" pitchFamily="34" charset="0"/>
              </a:rPr>
              <a:t>có giá trị cao</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rgbClr val="00B050"/>
                </a:solidFill>
                <a:latin typeface="SamsungOne-400" panose="020B0503030303020204" pitchFamily="34" charset="0"/>
                <a:ea typeface="SamsungOne-400" panose="020B0503030303020204" pitchFamily="34" charset="0"/>
              </a:rPr>
              <a:t>truyền cảm hứng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a:t>
            </a:r>
            <a:r>
              <a:rPr lang="vi-VN" altLang="ko-KR" sz="1300" dirty="0">
                <a:solidFill>
                  <a:srgbClr val="FF0000"/>
                </a:solidFill>
                <a:latin typeface="SamsungOne-400" panose="020B0503030303020204" pitchFamily="34" charset="0"/>
                <a:ea typeface="SamsungOne-400" panose="020B0503030303020204" pitchFamily="34" charset="0"/>
              </a:rPr>
              <a:t>thực tế</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Trả lời cho các câu hỏi “ai”, “cái gì”, “tại sao”, v.v.</a:t>
            </a:r>
          </a:p>
        </p:txBody>
      </p:sp>
      <p:sp>
        <p:nvSpPr>
          <p:cNvPr id="19" name="TextBox 18">
            <a:extLst>
              <a:ext uri="{FF2B5EF4-FFF2-40B4-BE49-F238E27FC236}">
                <a16:creationId xmlns:a16="http://schemas.microsoft.com/office/drawing/2014/main" id="{19B66293-8A76-429D-A2F4-E115B2AC21EA}"/>
              </a:ext>
            </a:extLst>
          </p:cNvPr>
          <p:cNvSpPr txBox="1"/>
          <p:nvPr/>
        </p:nvSpPr>
        <p:spPr>
          <a:xfrm>
            <a:off x="5627238" y="3381111"/>
            <a:ext cx="104891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sz="1300" dirty="0">
                <a:solidFill>
                  <a:prstClr val="black">
                    <a:lumMod val="75000"/>
                    <a:lumOff val="25000"/>
                  </a:prstClr>
                </a:solidFill>
                <a:cs typeface="Times New Roman" panose="02020603050405020304" pitchFamily="18" charset="0"/>
              </a:rPr>
              <a:t>Xây dựng ý</a:t>
            </a:r>
          </a:p>
          <a:p>
            <a:pPr algn="ctr"/>
            <a:r>
              <a:rPr lang="vi-VN" altLang="ko-KR" sz="1300" dirty="0">
                <a:solidFill>
                  <a:prstClr val="black">
                    <a:lumMod val="75000"/>
                    <a:lumOff val="25000"/>
                  </a:prstClr>
                </a:solidFill>
                <a:cs typeface="Times New Roman" panose="02020603050405020304" pitchFamily="18" charset="0"/>
              </a:rPr>
              <a:t>tưởng và </a:t>
            </a:r>
          </a:p>
          <a:p>
            <a:pPr algn="ctr"/>
            <a:r>
              <a:rPr lang="vi-VN" altLang="ko-KR" sz="1300" dirty="0">
                <a:solidFill>
                  <a:prstClr val="black">
                    <a:lumMod val="75000"/>
                    <a:lumOff val="25000"/>
                  </a:prstClr>
                </a:solidFill>
                <a:cs typeface="Times New Roman" panose="02020603050405020304" pitchFamily="18" charset="0"/>
              </a:rPr>
              <a:t>Thiết kế mẫu</a:t>
            </a: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226575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định</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đề xuất xác định vấn đề:</a:t>
              </a:r>
            </a:p>
          </p:txBody>
        </p:sp>
      </p:grpSp>
      <p:sp>
        <p:nvSpPr>
          <p:cNvPr id="9" name="Rectangle 12">
            <a:extLst>
              <a:ext uri="{FF2B5EF4-FFF2-40B4-BE49-F238E27FC236}">
                <a16:creationId xmlns:a16="http://schemas.microsoft.com/office/drawing/2014/main" id="{017F1A43-C4A8-4C33-ADB8-885904050982}"/>
              </a:ext>
            </a:extLst>
          </p:cNvPr>
          <p:cNvSpPr/>
          <p:nvPr/>
        </p:nvSpPr>
        <p:spPr>
          <a:xfrm>
            <a:off x="712560" y="2362967"/>
            <a:ext cx="8630057" cy="336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1. Bạn muốn giải quyết vấn đề gì? Hãy điền vào câu sau.</a:t>
            </a:r>
          </a:p>
          <a:p>
            <a:pPr lvl="1">
              <a:spcAft>
                <a:spcPts val="800"/>
              </a:spcAft>
              <a:buClr>
                <a:srgbClr val="193EB0"/>
              </a:buClr>
            </a:pPr>
            <a:br>
              <a:rPr lang="vi-VN" sz="1300" b="1" i="1" dirty="0">
                <a:solidFill>
                  <a:schemeClr val="tx1">
                    <a:lumMod val="85000"/>
                    <a:lumOff val="15000"/>
                  </a:schemeClr>
                </a:solidFill>
                <a:latin typeface="Arial" panose="020B0503030303020204" pitchFamily="34" charset="0"/>
                <a:ea typeface="SamsungOne-400" panose="020B0503030303020204" pitchFamily="34" charset="0"/>
              </a:rPr>
            </a:br>
            <a:r>
              <a:rPr lang="vi-VN" sz="1300" b="1" i="1" dirty="0">
                <a:solidFill>
                  <a:schemeClr val="tx1">
                    <a:lumMod val="85000"/>
                    <a:lumOff val="15000"/>
                  </a:schemeClr>
                </a:solidFill>
                <a:latin typeface="Arial" panose="020B0503030303020204" pitchFamily="34" charset="0"/>
                <a:ea typeface="SamsungOne-400" panose="020B0503030303020204" pitchFamily="34" charset="0"/>
              </a:rPr>
              <a:t>Phương pháp [Ở đâu] [Ai] [Cái gì] [-Không được làm...] [- Hãy làm...] là gì</a:t>
            </a:r>
            <a:br>
              <a:rPr lang="vi-VN" sz="1300" b="1" i="1" dirty="0">
                <a:solidFill>
                  <a:schemeClr val="tx1">
                    <a:lumMod val="85000"/>
                    <a:lumOff val="15000"/>
                  </a:schemeClr>
                </a:solidFill>
                <a:latin typeface="Arial" panose="020B0503030303020204" pitchFamily="34" charset="0"/>
                <a:ea typeface="SamsungOne-400" panose="020B0503030303020204" pitchFamily="34" charset="0"/>
              </a:rPr>
            </a:br>
            <a:endParaRPr lang="vi-VN" sz="1300" b="1" i="1" dirty="0">
              <a:solidFill>
                <a:schemeClr val="tx1">
                  <a:lumMod val="85000"/>
                  <a:lumOff val="15000"/>
                </a:schemeClr>
              </a:solidFill>
              <a:latin typeface="Arial"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ví dụ 1. [Nhà trẻ] [Tình huống là cha mẹ không tin tưởng], cách [giao tiếp với cha mẹ] là gì? → Chuẩn bị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457063" lvl="1">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công cụ giao tiếp giữa giáo viên mầm non và phụ huynh</a:t>
            </a:r>
          </a:p>
          <a:p>
            <a:pPr marL="639571" lvl="1"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ví dụ 2. [Trên toàn thế giới] [Tình huống là bạn không thể giao tiếp với người khác] [không có đủ tiền]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457063" lvl="1">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Phương pháp mạng xã hội là gì? → Thiết kế thiết bị liên lạc cho người tàn tật sử dụng công nghệ thích hợp</a:t>
            </a:r>
          </a:p>
          <a:p>
            <a:pPr marL="639571" lvl="1"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ví dụ 3. [Ong nghệ Việt Nam] [Tình huống tìm việc làm] [không phân biệt tình trạng thể chất] [Năng lực của bạn được đánh giá] như thế nào? → Lập hệ thống tuyển dụng công bằng cho người khuyết tật ở Việt Nam</a:t>
            </a:r>
          </a:p>
          <a:p>
            <a:pPr marL="639571" lvl="1"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ví dụ 4. [Mỗi ngày ở trường] [khi học sinh ăn] [khi học sinh ăn] [Làm thế nào để giảm lãng phí đồ ăn]?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457063" lvl="1">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Đưa ra giải pháp cho thức ăn thừa ở trường</a:t>
            </a:r>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297462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4">
            <a:extLst>
              <a:ext uri="{FF2B5EF4-FFF2-40B4-BE49-F238E27FC236}">
                <a16:creationId xmlns:a16="http://schemas.microsoft.com/office/drawing/2014/main" id="{5166EC18-FAC4-4721-BF75-C3C161FBCDA9}"/>
              </a:ext>
            </a:extLst>
          </p:cNvPr>
          <p:cNvCxnSpPr>
            <a:cxnSpLocks/>
          </p:cNvCxnSpPr>
          <p:nvPr/>
        </p:nvCxnSpPr>
        <p:spPr>
          <a:xfrm flipH="1">
            <a:off x="9106974" y="2947524"/>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그룹 5">
            <a:extLst>
              <a:ext uri="{FF2B5EF4-FFF2-40B4-BE49-F238E27FC236}">
                <a16:creationId xmlns:a16="http://schemas.microsoft.com/office/drawing/2014/main" id="{746D8F30-B58D-4663-85B2-14D4B12487AC}"/>
              </a:ext>
            </a:extLst>
          </p:cNvPr>
          <p:cNvGrpSpPr/>
          <p:nvPr/>
        </p:nvGrpSpPr>
        <p:grpSpPr>
          <a:xfrm>
            <a:off x="732970" y="2724996"/>
            <a:ext cx="8721422" cy="1681566"/>
            <a:chOff x="720000" y="2070000"/>
            <a:chExt cx="8721422" cy="1681566"/>
          </a:xfrm>
        </p:grpSpPr>
        <p:sp>
          <p:nvSpPr>
            <p:cNvPr id="7" name="직사각형 133">
              <a:extLst>
                <a:ext uri="{FF2B5EF4-FFF2-40B4-BE49-F238E27FC236}">
                  <a16:creationId xmlns:a16="http://schemas.microsoft.com/office/drawing/2014/main" id="{9ECD4F1E-56F2-4389-8493-B26C356AB15F}"/>
                </a:ext>
              </a:extLst>
            </p:cNvPr>
            <p:cNvSpPr/>
            <p:nvPr/>
          </p:nvSpPr>
          <p:spPr>
            <a:xfrm>
              <a:off x="989999" y="2524714"/>
              <a:ext cx="84514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4000" b="1" dirty="0" err="1">
                  <a:solidFill>
                    <a:schemeClr val="tx1"/>
                  </a:solidFill>
                  <a:latin typeface="iCiel Samsung Sharp Sans Regular" pitchFamily="2" charset="77"/>
                  <a:ea typeface="iCiel Samsung Sharp Sans Regular" pitchFamily="2" charset="77"/>
                  <a:cs typeface="iCiel Samsung Sharp Sans Regular" pitchFamily="2" charset="77"/>
                </a:rPr>
                <a:t>Tư</a:t>
              </a:r>
              <a:r>
                <a:rPr lang="en-US" altLang="ko-KR" sz="40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4000" b="1" dirty="0" err="1">
                  <a:solidFill>
                    <a:schemeClr val="tx1"/>
                  </a:solidFill>
                  <a:latin typeface="iCiel Samsung Sharp Sans Regular" pitchFamily="2" charset="77"/>
                  <a:ea typeface="iCiel Samsung Sharp Sans Regular" pitchFamily="2" charset="77"/>
                  <a:cs typeface="iCiel Samsung Sharp Sans Regular" pitchFamily="2" charset="77"/>
                </a:rPr>
                <a:t>duy</a:t>
              </a:r>
              <a:r>
                <a:rPr lang="en-US" altLang="ko-KR" sz="40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4000" b="1" dirty="0" err="1">
                  <a:solidFill>
                    <a:schemeClr val="tx1"/>
                  </a:solidFill>
                  <a:latin typeface="iCiel Samsung Sharp Sans Regular" pitchFamily="2" charset="77"/>
                  <a:ea typeface="iCiel Samsung Sharp Sans Regular" pitchFamily="2" charset="77"/>
                  <a:cs typeface="iCiel Samsung Sharp Sans Regular" pitchFamily="2" charset="77"/>
                </a:rPr>
                <a:t>thiết</a:t>
              </a:r>
              <a:r>
                <a:rPr lang="en-US" altLang="ko-KR" sz="40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4000" b="1" dirty="0" err="1">
                  <a:solidFill>
                    <a:schemeClr val="tx1"/>
                  </a:solidFill>
                  <a:latin typeface="iCiel Samsung Sharp Sans Regular" pitchFamily="2" charset="77"/>
                  <a:ea typeface="iCiel Samsung Sharp Sans Regular" pitchFamily="2" charset="77"/>
                  <a:cs typeface="iCiel Samsung Sharp Sans Regular" pitchFamily="2" charset="77"/>
                </a:rPr>
                <a:t>kế</a:t>
              </a:r>
              <a:endParaRPr lang="en-US" altLang="ko-KR" sz="40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8" name="직사각형 133">
              <a:extLst>
                <a:ext uri="{FF2B5EF4-FFF2-40B4-BE49-F238E27FC236}">
                  <a16:creationId xmlns:a16="http://schemas.microsoft.com/office/drawing/2014/main" id="{68C423AE-9FF7-4CCB-8CFB-0D036BBE42B6}"/>
                </a:ext>
              </a:extLst>
            </p:cNvPr>
            <p:cNvSpPr/>
            <p:nvPr/>
          </p:nvSpPr>
          <p:spPr>
            <a:xfrm>
              <a:off x="990000" y="3436095"/>
              <a:ext cx="371001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Vạn</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vật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kết</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000" b="1" dirty="0" err="1">
                  <a:solidFill>
                    <a:srgbClr val="1428A0"/>
                  </a:solidFill>
                  <a:latin typeface="iCiel Samsung Sharp Sans Regular" pitchFamily="2" charset="77"/>
                  <a:ea typeface="iCiel Samsung Sharp Sans Regular" pitchFamily="2" charset="77"/>
                  <a:cs typeface="iCiel Samsung Sharp Sans Regular" pitchFamily="2" charset="77"/>
                </a:rPr>
                <a:t>nối</a:t>
              </a:r>
              <a:r>
                <a:rPr lang="en-US" altLang="ko-KR" sz="2000" b="1" dirty="0">
                  <a:solidFill>
                    <a:srgbClr val="1428A0"/>
                  </a:solidFill>
                  <a:latin typeface="iCiel Samsung Sharp Sans Regular" pitchFamily="2" charset="77"/>
                  <a:ea typeface="iCiel Samsung Sharp Sans Regular" pitchFamily="2" charset="77"/>
                  <a:cs typeface="iCiel Samsung Sharp Sans Regular" pitchFamily="2" charset="77"/>
                </a:rPr>
                <a:t> – IoT</a:t>
              </a:r>
              <a:endParaRPr lang="en-US" altLang="ko-KR" sz="2100" b="1" dirty="0">
                <a:solidFill>
                  <a:srgbClr val="1428A0"/>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133">
              <a:extLst>
                <a:ext uri="{FF2B5EF4-FFF2-40B4-BE49-F238E27FC236}">
                  <a16:creationId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b="1" dirty="0" err="1">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Chương</a:t>
              </a: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 10</a:t>
              </a:r>
              <a:endParaRPr lang="en-US" altLang="ko-KR" sz="54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endParaRPr>
            </a:p>
          </p:txBody>
        </p:sp>
        <p:sp>
          <p:nvSpPr>
            <p:cNvPr id="10" name="직사각형 9">
              <a:extLst>
                <a:ext uri="{FF2B5EF4-FFF2-40B4-BE49-F238E27FC236}">
                  <a16:creationId xmlns:a16="http://schemas.microsoft.com/office/drawing/2014/main" id="{5D14EC55-4505-4D03-B538-D66AAACB366E}"/>
                </a:ext>
              </a:extLst>
            </p:cNvPr>
            <p:cNvSpPr/>
            <p:nvPr/>
          </p:nvSpPr>
          <p:spPr>
            <a:xfrm>
              <a:off x="720000" y="2095275"/>
              <a:ext cx="60008" cy="118618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6490A05B-990A-4F39-A4F0-CDC93970D232}"/>
                </a:ext>
              </a:extLst>
            </p:cNvPr>
            <p:cNvSpPr/>
            <p:nvPr/>
          </p:nvSpPr>
          <p:spPr>
            <a:xfrm>
              <a:off x="720000" y="342840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68345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định</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358931"/>
            <a:ext cx="8630057" cy="2960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Tại sao bạn gặp phải vấn đề này? Và tại sao bạn muốn giải quyết vấn đề đó?</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Bạn nghĩ đâu là nguyên nhân của vấn đề này?</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4. Giải quyết vấn đề này sẽ giúp ích thế nào cho thế giới? Giải thích cách tính mức độ tác động.</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vấn đề này được giải quyết,</a:t>
            </a: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Tác động đến xã hội: thông qua (ví dụ)</a:t>
            </a: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Tác động đến cá nhân: thông qua (ví dụ)</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428203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định</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 (Ví dụ):</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358932"/>
            <a:ext cx="8630057" cy="365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Bạn muốn giải quyết vấn đề gì? Hãy điền vào câu sau.</a:t>
            </a: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b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b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b="1" i="1" dirty="0">
                <a:solidFill>
                  <a:schemeClr val="tx1">
                    <a:lumMod val="85000"/>
                    <a:lumOff val="15000"/>
                  </a:schemeClr>
                </a:solidFill>
                <a:latin typeface="SamsungOne-400" panose="020B0503030303020204" pitchFamily="34" charset="0"/>
                <a:ea typeface="SamsungOne-400" panose="020B0503030303020204" pitchFamily="34" charset="0"/>
              </a:rPr>
              <a:t>Phương pháp [Ở đâu] [Ai] [Cái gì] [-Không được làm...] [- Hãy làm...] là gì</a:t>
            </a:r>
            <a:br>
              <a:rPr lang="en-US" altLang="ko-KR" sz="1300" b="1" i="1" dirty="0">
                <a:solidFill>
                  <a:schemeClr val="tx1">
                    <a:lumMod val="85000"/>
                    <a:lumOff val="15000"/>
                  </a:schemeClr>
                </a:solidFill>
                <a:latin typeface="SamsungOne-400" panose="020B0503030303020204" pitchFamily="34" charset="0"/>
                <a:ea typeface="SamsungOne-400" panose="020B0503030303020204" pitchFamily="34" charset="0"/>
              </a:rPr>
            </a:br>
            <a:endParaRPr lang="en-US" altLang="ko-KR" sz="1300" b="1" i="1"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Đâu là cách [chẩn đoán bệnh về mắt] [của những người có thu nhập thấp] [ở các nước đang phát triển] [để đưa ra phương pháp điều trị kịp thời nhằm ngăn ngừa tình trạng mù lòa và suy giảm thị lực có thể tránh được]?</a:t>
            </a:r>
            <a:endParaRPr lang="en-US" altLang="ko-KR" sz="1300" dirty="0">
              <a:solidFill>
                <a:srgbClr val="1428A0"/>
              </a:solidFill>
              <a:latin typeface="SamsungOne-700" panose="020B0803030303020204" pitchFamily="34" charset="0"/>
              <a:ea typeface="SamsungOne-700" panose="020B08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Tại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bạn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gặp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phải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tại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bạn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muốn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quyết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b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b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Trong số 285 triệu người khiếm thị, 90% đang sống ở các nước đang phát triển. Hơn 90% trường hợp suy giảm thị lực là do các nguyên nhân mãn tính và hơn 80% trường hợp suy giảm thị lực có thể được ngăn ngừa bằng cách can thiệp thích hợp vào từng giai đoạn của cuộc đời.</a:t>
            </a:r>
            <a:r>
              <a:rPr lang="en-US" altLang="ko-KR" sz="1300" dirty="0">
                <a:solidFill>
                  <a:srgbClr val="1428A0"/>
                </a:solidFill>
                <a:latin typeface="SamsungOne-700" panose="020B0803030303020204" pitchFamily="34" charset="0"/>
                <a:ea typeface="SamsungOne-700" panose="020B0803030303020204" pitchFamily="34" charset="0"/>
              </a:rPr>
              <a:t> </a:t>
            </a: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Những người kém may mắn dễ mắc bệnh hơn những người khác. Khiếm thị là một trong những nguyên nhân chính của nghèo đói, và một khi những người khiếm thị được phục hồi, họ có thể trở lại </a:t>
            </a:r>
            <a:r>
              <a:rPr lang="en-US" altLang="ko-KR" sz="1300" dirty="0" err="1">
                <a:solidFill>
                  <a:srgbClr val="1428A0"/>
                </a:solidFill>
                <a:latin typeface="SamsungOne-700" panose="020B0803030303020204" pitchFamily="34" charset="0"/>
                <a:ea typeface="SamsungOne-700" panose="020B0803030303020204" pitchFamily="34" charset="0"/>
              </a:rPr>
              <a:t>thành</a:t>
            </a:r>
            <a:r>
              <a:rPr lang="en-US" altLang="ko-KR" sz="1300" dirty="0">
                <a:solidFill>
                  <a:srgbClr val="1428A0"/>
                </a:solidFill>
                <a:latin typeface="SamsungOne-700" panose="020B0803030303020204" pitchFamily="34" charset="0"/>
                <a:ea typeface="SamsungOne-700" panose="020B0803030303020204" pitchFamily="34" charset="0"/>
              </a:rPr>
              <a:t> </a:t>
            </a:r>
            <a:r>
              <a:rPr lang="vi-VN" altLang="ko-KR" sz="1300" dirty="0">
                <a:solidFill>
                  <a:srgbClr val="1428A0"/>
                </a:solidFill>
                <a:latin typeface="SamsungOne-700" panose="020B0803030303020204" pitchFamily="34" charset="0"/>
                <a:ea typeface="SamsungOne-700" panose="020B0803030303020204" pitchFamily="34" charset="0"/>
              </a:rPr>
              <a:t>dân số hoạt động kinh tế và phục hồi năng suất.</a:t>
            </a:r>
            <a:r>
              <a:rPr lang="en-US" altLang="ko-KR" sz="1300" dirty="0">
                <a:solidFill>
                  <a:srgbClr val="1428A0"/>
                </a:solidFill>
                <a:latin typeface="SamsungOne-700" panose="020B0803030303020204" pitchFamily="34" charset="0"/>
                <a:ea typeface="SamsungOne-700" panose="020B0803030303020204" pitchFamily="34" charset="0"/>
              </a:rPr>
              <a:t> </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4093575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định</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Hướng dẫn viết câu hỏi xác định vấn đề (Ví dụ):</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358931"/>
            <a:ext cx="8630057" cy="2658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Bạn nghĩ đâu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rPr>
              <a:t>Hầu hết các kính soi đáy mắt không đủ khả năng để triển khai tại địa phương ở các nước đang phát triển. Do đó, việc phát hiện sớm các bệnh về mắt mà chẩn đoán kịp thời là rất quan trọng để điều trị là vô cùng khó thực hiện.</a:t>
            </a:r>
            <a:endParaRPr lang="en-US" altLang="ko-KR" sz="1300" dirty="0">
              <a:solidFill>
                <a:srgbClr val="1428A0"/>
              </a:solidFill>
              <a:latin typeface="SamsungOne-700" panose="020B0803030303020204" pitchFamily="34" charset="0"/>
              <a:ea typeface="SamsungOne-700" panose="020B08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quyết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giúp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thế nào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thế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srgbClr val="1428A0"/>
                </a:solidFill>
                <a:latin typeface="SamsungOne-700" panose="020B0803030303020204" pitchFamily="34" charset="0"/>
                <a:ea typeface="SamsungOne-700" panose="020B0803030303020204" pitchFamily="34" charset="0"/>
              </a:rPr>
              <a:t>Nếu vấn đề này được giải quyết,</a:t>
            </a:r>
            <a:br>
              <a:rPr lang="en-US" altLang="ko-KR" sz="1300" dirty="0">
                <a:solidFill>
                  <a:srgbClr val="1428A0"/>
                </a:solidFill>
                <a:latin typeface="SamsungOne-700" panose="020B0803030303020204" pitchFamily="34" charset="0"/>
                <a:ea typeface="SamsungOne-700" panose="020B0803030303020204" pitchFamily="34" charset="0"/>
              </a:rPr>
            </a:br>
            <a:br>
              <a:rPr lang="en-US" altLang="ko-KR" sz="1300" dirty="0">
                <a:solidFill>
                  <a:srgbClr val="1428A0"/>
                </a:solidFill>
                <a:latin typeface="SamsungOne-700" panose="020B0803030303020204" pitchFamily="34" charset="0"/>
                <a:ea typeface="SamsungOne-700" panose="020B0803030303020204" pitchFamily="34" charset="0"/>
              </a:rPr>
            </a:br>
            <a:r>
              <a:rPr lang="vi-VN" altLang="ko-KR" sz="1300" dirty="0">
                <a:solidFill>
                  <a:srgbClr val="1428A0"/>
                </a:solidFill>
                <a:latin typeface="SamsungOne-700" panose="020B0803030303020204" pitchFamily="34" charset="0"/>
                <a:ea typeface="SamsungOne-700" panose="020B0803030303020204" pitchFamily="34" charset="0"/>
              </a:rPr>
              <a:t>Tác động xã hội: chi phí xã hội sẽ giảm thông qua việc ngăn ngừa </a:t>
            </a:r>
            <a:r>
              <a:rPr lang="en-US" altLang="ko-KR" sz="1300" dirty="0" err="1">
                <a:solidFill>
                  <a:srgbClr val="1428A0"/>
                </a:solidFill>
                <a:latin typeface="SamsungOne-700" panose="020B0803030303020204" pitchFamily="34" charset="0"/>
                <a:ea typeface="SamsungOne-700" panose="020B0803030303020204" pitchFamily="34" charset="0"/>
              </a:rPr>
              <a:t>các</a:t>
            </a:r>
            <a:r>
              <a:rPr lang="en-US" altLang="ko-KR" sz="1300" dirty="0">
                <a:solidFill>
                  <a:srgbClr val="1428A0"/>
                </a:solidFill>
                <a:latin typeface="SamsungOne-700" panose="020B0803030303020204" pitchFamily="34" charset="0"/>
                <a:ea typeface="SamsungOne-700" panose="020B0803030303020204" pitchFamily="34" charset="0"/>
              </a:rPr>
              <a:t> </a:t>
            </a:r>
            <a:r>
              <a:rPr lang="en-US" altLang="ko-KR" sz="1300" dirty="0" err="1">
                <a:solidFill>
                  <a:srgbClr val="1428A0"/>
                </a:solidFill>
                <a:latin typeface="SamsungOne-700" panose="020B0803030303020204" pitchFamily="34" charset="0"/>
                <a:ea typeface="SamsungOne-700" panose="020B0803030303020204" pitchFamily="34" charset="0"/>
              </a:rPr>
              <a:t>bệnh</a:t>
            </a:r>
            <a:r>
              <a:rPr lang="en-US" altLang="ko-KR" sz="1300" dirty="0">
                <a:solidFill>
                  <a:srgbClr val="1428A0"/>
                </a:solidFill>
                <a:latin typeface="SamsungOne-700" panose="020B0803030303020204" pitchFamily="34" charset="0"/>
                <a:ea typeface="SamsungOne-700" panose="020B0803030303020204" pitchFamily="34" charset="0"/>
              </a:rPr>
              <a:t> </a:t>
            </a:r>
            <a:r>
              <a:rPr lang="en-US" altLang="ko-KR" sz="1300" dirty="0" err="1">
                <a:solidFill>
                  <a:srgbClr val="1428A0"/>
                </a:solidFill>
                <a:latin typeface="SamsungOne-700" panose="020B0803030303020204" pitchFamily="34" charset="0"/>
                <a:ea typeface="SamsungOne-700" panose="020B0803030303020204" pitchFamily="34" charset="0"/>
              </a:rPr>
              <a:t>về</a:t>
            </a:r>
            <a:r>
              <a:rPr lang="en-US" altLang="ko-KR" sz="1300" dirty="0">
                <a:solidFill>
                  <a:srgbClr val="1428A0"/>
                </a:solidFill>
                <a:latin typeface="SamsungOne-700" panose="020B0803030303020204" pitchFamily="34" charset="0"/>
                <a:ea typeface="SamsungOne-700" panose="020B0803030303020204" pitchFamily="34" charset="0"/>
              </a:rPr>
              <a:t> </a:t>
            </a:r>
            <a:r>
              <a:rPr lang="en-US" altLang="ko-KR" sz="1300" dirty="0" err="1">
                <a:solidFill>
                  <a:srgbClr val="1428A0"/>
                </a:solidFill>
                <a:latin typeface="SamsungOne-700" panose="020B0803030303020204" pitchFamily="34" charset="0"/>
                <a:ea typeface="SamsungOne-700" panose="020B0803030303020204" pitchFamily="34" charset="0"/>
              </a:rPr>
              <a:t>mắt</a:t>
            </a:r>
            <a:r>
              <a:rPr lang="en-US" altLang="ko-KR" sz="1300" dirty="0">
                <a:solidFill>
                  <a:srgbClr val="1428A0"/>
                </a:solidFill>
                <a:latin typeface="SamsungOne-700" panose="020B0803030303020204" pitchFamily="34" charset="0"/>
                <a:ea typeface="SamsungOne-700" panose="020B0803030303020204" pitchFamily="34" charset="0"/>
              </a:rPr>
              <a:t> </a:t>
            </a:r>
            <a:r>
              <a:rPr lang="vi-VN" altLang="ko-KR" sz="1300" dirty="0">
                <a:solidFill>
                  <a:srgbClr val="1428A0"/>
                </a:solidFill>
                <a:latin typeface="SamsungOne-700" panose="020B0803030303020204" pitchFamily="34" charset="0"/>
                <a:ea typeface="SamsungOne-700" panose="020B0803030303020204" pitchFamily="34" charset="0"/>
              </a:rPr>
              <a:t>ở các nước đang phát triển.</a:t>
            </a:r>
            <a:endParaRPr lang="en-US" altLang="ko-KR" sz="1300" dirty="0">
              <a:solidFill>
                <a:srgbClr val="1428A0"/>
              </a:solidFill>
              <a:latin typeface="SamsungOne-700" panose="020B0803030303020204" pitchFamily="34" charset="0"/>
              <a:ea typeface="SamsungOne-700" panose="020B0803030303020204" pitchFamily="34" charset="0"/>
            </a:endParaRPr>
          </a:p>
          <a:p>
            <a:pPr marL="630238" lvl="1">
              <a:spcAft>
                <a:spcPts val="800"/>
              </a:spcAft>
              <a:buClr>
                <a:srgbClr val="193EB0"/>
              </a:buClr>
            </a:pPr>
            <a:r>
              <a:rPr lang="vi-VN" altLang="ko-KR" sz="1300" dirty="0">
                <a:solidFill>
                  <a:srgbClr val="1428A0"/>
                </a:solidFill>
                <a:latin typeface="SamsungOne-700" panose="020B0803030303020204" pitchFamily="34" charset="0"/>
                <a:ea typeface="SamsungOne-700" panose="020B0803030303020204" pitchFamily="34" charset="0"/>
              </a:rPr>
              <a:t>Ảnh hưởng cá nhân: thông qua việc phát hiện sớm các bệnh về mắt, các cá nhân sẽ bớt phải chịu cảnh nghèo đói do giảm năng suất lao động do khiếm thị.</a:t>
            </a:r>
            <a:endParaRPr lang="en-US" altLang="ko-KR" sz="1300" dirty="0">
              <a:solidFill>
                <a:srgbClr val="1428A0"/>
              </a:solidFill>
              <a:latin typeface="SamsungOne-700" panose="020B0803030303020204" pitchFamily="34" charset="0"/>
              <a:ea typeface="SamsungOne-700" panose="020B08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2693234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Bước #2: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phá</a:t>
              </a:r>
              <a:endParaRPr lang="vi-VN"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3" name="Group 2">
            <a:extLst>
              <a:ext uri="{FF2B5EF4-FFF2-40B4-BE49-F238E27FC236}">
                <a16:creationId xmlns:a16="http://schemas.microsoft.com/office/drawing/2014/main" id="{D2D3A3AF-2FBB-4638-B182-6600940809EB}"/>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F7985280-F5A3-4804-BFFF-4CD8B9D142E9}"/>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24A73F6D-D589-4CCF-A757-F2150FE82BE0}"/>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định</a:t>
              </a:r>
            </a:p>
          </p:txBody>
        </p:sp>
        <p:sp>
          <p:nvSpPr>
            <p:cNvPr id="39" name="육각형 38">
              <a:extLst>
                <a:ext uri="{FF2B5EF4-FFF2-40B4-BE49-F238E27FC236}">
                  <a16:creationId xmlns:a16="http://schemas.microsoft.com/office/drawing/2014/main" id="{F878AB48-83CC-4B07-85D5-9472045F3D96}"/>
                </a:ext>
              </a:extLst>
            </p:cNvPr>
            <p:cNvSpPr/>
            <p:nvPr/>
          </p:nvSpPr>
          <p:spPr>
            <a:xfrm>
              <a:off x="3490250" y="323312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40" name="TextBox 39">
              <a:extLst>
                <a:ext uri="{FF2B5EF4-FFF2-40B4-BE49-F238E27FC236}">
                  <a16:creationId xmlns:a16="http://schemas.microsoft.com/office/drawing/2014/main" id="{3D238162-41D1-406C-9AE7-4D1B77C2516F}"/>
                </a:ext>
              </a:extLst>
            </p:cNvPr>
            <p:cNvSpPr txBox="1"/>
            <p:nvPr/>
          </p:nvSpPr>
          <p:spPr>
            <a:xfrm>
              <a:off x="3530812" y="3637229"/>
              <a:ext cx="1049254"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Khám</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phá</a:t>
              </a:r>
              <a:endParaRPr lang="en-US" altLang="ko-KR" dirty="0">
                <a:solidFill>
                  <a:prstClr val="white"/>
                </a:solidFill>
                <a:latin typeface="SamsungOne-700" panose="020B0803030303020204" pitchFamily="34" charset="0"/>
                <a:ea typeface="SamsungOne-700" panose="020B0803030303020204" pitchFamily="34" charset="0"/>
              </a:endParaRPr>
            </a:p>
          </p:txBody>
        </p:sp>
        <p:sp>
          <p:nvSpPr>
            <p:cNvPr id="36" name="육각형 35">
              <a:extLst>
                <a:ext uri="{FF2B5EF4-FFF2-40B4-BE49-F238E27FC236}">
                  <a16:creationId xmlns:a16="http://schemas.microsoft.com/office/drawing/2014/main" id="{4A87C3FF-AA94-4EB9-9D7C-3B9D63D4CA9A}"/>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A6D9A111-B26D-4383-B9BE-01FAE75A8BC3}"/>
                </a:ext>
              </a:extLst>
            </p:cNvPr>
            <p:cNvSpPr txBox="1"/>
            <p:nvPr/>
          </p:nvSpPr>
          <p:spPr>
            <a:xfrm>
              <a:off x="4579444" y="2967889"/>
              <a:ext cx="1049254" cy="200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57E2345F-E5EA-4DA6-9D28-14FB29BAADA6}"/>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9716A081-D4AD-400A-9512-2549A41C4A3A}"/>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91AFB440-461E-4BF7-9194-BB8A0943DB33}"/>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4700123"/>
            <a:ext cx="8630057"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giai đoạn này, nghiên cứu dữ liệu, nghiên cứu quan sát và phỏng vấn chủ yếu được thực hiện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quan sát, trò chuyện và cảm nhận!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9" name="TextBox 18">
            <a:extLst>
              <a:ext uri="{FF2B5EF4-FFF2-40B4-BE49-F238E27FC236}">
                <a16:creationId xmlns:a16="http://schemas.microsoft.com/office/drawing/2014/main" id="{B78947AA-986E-44C7-BA38-A3B6BD3DE4F6}"/>
              </a:ext>
            </a:extLst>
          </p:cNvPr>
          <p:cNvSpPr txBox="1"/>
          <p:nvPr/>
        </p:nvSpPr>
        <p:spPr>
          <a:xfrm>
            <a:off x="5627860" y="3367857"/>
            <a:ext cx="104891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sz="1300" dirty="0">
                <a:solidFill>
                  <a:prstClr val="black">
                    <a:lumMod val="75000"/>
                    <a:lumOff val="25000"/>
                  </a:prstClr>
                </a:solidFill>
                <a:cs typeface="Times New Roman" panose="02020603050405020304" pitchFamily="18" charset="0"/>
              </a:rPr>
              <a:t>Xây dựng ý</a:t>
            </a:r>
          </a:p>
          <a:p>
            <a:pPr algn="ctr"/>
            <a:r>
              <a:rPr lang="vi-VN" altLang="ko-KR" sz="1300" dirty="0">
                <a:solidFill>
                  <a:prstClr val="black">
                    <a:lumMod val="75000"/>
                    <a:lumOff val="25000"/>
                  </a:prstClr>
                </a:solidFill>
                <a:cs typeface="Times New Roman" panose="02020603050405020304" pitchFamily="18" charset="0"/>
              </a:rPr>
              <a:t> tưởng và </a:t>
            </a:r>
          </a:p>
          <a:p>
            <a:pPr algn="ctr"/>
            <a:r>
              <a:rPr lang="vi-VN" altLang="ko-KR" sz="1300" dirty="0">
                <a:solidFill>
                  <a:prstClr val="black">
                    <a:lumMod val="75000"/>
                    <a:lumOff val="25000"/>
                  </a:prstClr>
                </a:solidFill>
                <a:cs typeface="Times New Roman" panose="02020603050405020304" pitchFamily="18" charset="0"/>
              </a:rPr>
              <a:t>Thiết kế mẫu</a:t>
            </a:r>
          </a:p>
        </p:txBody>
      </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4096448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39187"/>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trình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2358090"/>
            <a:ext cx="8630057" cy="545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giai đoạn khám phá tình huống, bước đầu tiên là điều tra các thông tin hiện có về vấn đề và giải pháp của những người khác thông qua “khảo sát dữ liệu”, và xây dựng giả thuyết bằng tư duy phản biện.</a:t>
            </a:r>
          </a:p>
        </p:txBody>
      </p:sp>
      <p:grpSp>
        <p:nvGrpSpPr>
          <p:cNvPr id="15" name="Group 1">
            <a:extLst>
              <a:ext uri="{FF2B5EF4-FFF2-40B4-BE49-F238E27FC236}">
                <a16:creationId xmlns:a16="http://schemas.microsoft.com/office/drawing/2014/main" id="{D297A1C6-3F8F-4EDF-BEC7-675F143CDEF5}"/>
              </a:ext>
            </a:extLst>
          </p:cNvPr>
          <p:cNvGrpSpPr/>
          <p:nvPr/>
        </p:nvGrpSpPr>
        <p:grpSpPr>
          <a:xfrm>
            <a:off x="1622782" y="3566750"/>
            <a:ext cx="6507091" cy="1359606"/>
            <a:chOff x="1623302" y="3644106"/>
            <a:chExt cx="6509177" cy="1360042"/>
          </a:xfrm>
        </p:grpSpPr>
        <p:sp>
          <p:nvSpPr>
            <p:cNvPr id="16" name="object 9">
              <a:extLst>
                <a:ext uri="{FF2B5EF4-FFF2-40B4-BE49-F238E27FC236}">
                  <a16:creationId xmlns:a16="http://schemas.microsoft.com/office/drawing/2014/main" id="{FD23E5E8-16BB-4A8F-B4AB-C03CDE466CAB}"/>
                </a:ext>
              </a:extLst>
            </p:cNvPr>
            <p:cNvSpPr txBox="1"/>
            <p:nvPr/>
          </p:nvSpPr>
          <p:spPr>
            <a:xfrm>
              <a:off x="1623302"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Nghiên</a:t>
              </a: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cứu</a:t>
              </a: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dữ</a:t>
              </a: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60" dirty="0" err="1">
                  <a:solidFill>
                    <a:srgbClr val="193EB0"/>
                  </a:solidFill>
                  <a:latin typeface="맑은 고딕" panose="020B0503020000020004" pitchFamily="50" charset="-127"/>
                  <a:ea typeface="맑은 고딕" panose="020B0503020000020004" pitchFamily="50" charset="-127"/>
                  <a:cs typeface="휴먼편지체"/>
                </a:rPr>
                <a:t>liệu</a:t>
              </a:r>
              <a:endParaRPr lang="en-US" altLang="ko-KR" sz="1400"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645"/>
                </a:spcBef>
              </a:pP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Dữ</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liệu</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học</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thuật</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 Bài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báo</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 </a:t>
              </a:r>
              <a:r>
                <a:rPr lang="en-US" altLang="ko-KR" sz="1000" dirty="0" err="1">
                  <a:solidFill>
                    <a:srgbClr val="193EB0"/>
                  </a:solidFill>
                  <a:latin typeface="맑은 고딕" panose="020B0503020000020004" pitchFamily="50" charset="-127"/>
                  <a:ea typeface="맑은 고딕" panose="020B0503020000020004" pitchFamily="50" charset="-127"/>
                  <a:cs typeface="휴먼편지체"/>
                </a:rPr>
                <a:t>Thống</a:t>
              </a: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 kê</a:t>
              </a:r>
            </a:p>
          </p:txBody>
        </p:sp>
        <p:sp>
          <p:nvSpPr>
            <p:cNvPr id="17" name="object 10">
              <a:extLst>
                <a:ext uri="{FF2B5EF4-FFF2-40B4-BE49-F238E27FC236}">
                  <a16:creationId xmlns:a16="http://schemas.microsoft.com/office/drawing/2014/main" id="{B0A7A6C9-3C0D-4B12-AA18-F73116F8E69F}"/>
                </a:ext>
              </a:extLst>
            </p:cNvPr>
            <p:cNvSpPr txBox="1"/>
            <p:nvPr/>
          </p:nvSpPr>
          <p:spPr>
            <a:xfrm>
              <a:off x="3672352" y="4209993"/>
              <a:ext cx="110489" cy="228268"/>
            </a:xfrm>
            <a:prstGeom prst="rect">
              <a:avLst/>
            </a:prstGeom>
          </p:spPr>
          <p:txBody>
            <a:bodyPr vert="horz" wrap="square" lIns="0" tIns="12696" rIns="0" bIns="0" rtlCol="0">
              <a:spAutoFit/>
            </a:bodyPr>
            <a:lstStyle/>
            <a:p>
              <a:pPr marL="12696">
                <a:spcBef>
                  <a:spcPts val="100"/>
                </a:spcBef>
              </a:pPr>
              <a:r>
                <a:rPr sz="1400" spc="-25" dirty="0">
                  <a:solidFill>
                    <a:srgbClr val="193EB0"/>
                  </a:solidFill>
                  <a:latin typeface="맑은 고딕" panose="020B0503020000020004" pitchFamily="50" charset="-127"/>
                  <a:ea typeface="맑은 고딕" panose="020B0503020000020004" pitchFamily="50" charset="-127"/>
                  <a:cs typeface="굴림"/>
                </a:rPr>
                <a:t>&gt;</a:t>
              </a:r>
              <a:endParaRPr sz="1400" dirty="0">
                <a:solidFill>
                  <a:srgbClr val="193EB0"/>
                </a:solidFill>
                <a:latin typeface="맑은 고딕" panose="020B0503020000020004" pitchFamily="50" charset="-127"/>
                <a:ea typeface="맑은 고딕" panose="020B0503020000020004" pitchFamily="50" charset="-127"/>
                <a:cs typeface="굴림"/>
              </a:endParaRPr>
            </a:p>
          </p:txBody>
        </p:sp>
        <p:sp>
          <p:nvSpPr>
            <p:cNvPr id="18" name="object 11">
              <a:extLst>
                <a:ext uri="{FF2B5EF4-FFF2-40B4-BE49-F238E27FC236}">
                  <a16:creationId xmlns:a16="http://schemas.microsoft.com/office/drawing/2014/main" id="{2F8B891F-A9E6-4C6C-A04D-AE4E6D464C28}"/>
                </a:ext>
              </a:extLst>
            </p:cNvPr>
            <p:cNvSpPr txBox="1"/>
            <p:nvPr/>
          </p:nvSpPr>
          <p:spPr>
            <a:xfrm>
              <a:off x="5972941" y="4209993"/>
              <a:ext cx="110489" cy="228268"/>
            </a:xfrm>
            <a:prstGeom prst="rect">
              <a:avLst/>
            </a:prstGeom>
          </p:spPr>
          <p:txBody>
            <a:bodyPr vert="horz" wrap="square" lIns="0" tIns="12696" rIns="0" bIns="0" rtlCol="0">
              <a:spAutoFit/>
            </a:bodyPr>
            <a:lstStyle/>
            <a:p>
              <a:pPr marL="12696">
                <a:spcBef>
                  <a:spcPts val="100"/>
                </a:spcBef>
              </a:pPr>
              <a:r>
                <a:rPr sz="1400" spc="-25" dirty="0">
                  <a:solidFill>
                    <a:srgbClr val="193EB0"/>
                  </a:solidFill>
                  <a:latin typeface="맑은 고딕" panose="020B0503020000020004" pitchFamily="50" charset="-127"/>
                  <a:ea typeface="맑은 고딕" panose="020B0503020000020004" pitchFamily="50" charset="-127"/>
                  <a:cs typeface="굴림"/>
                </a:rPr>
                <a:t>&gt;</a:t>
              </a:r>
              <a:endParaRPr sz="1400" dirty="0">
                <a:solidFill>
                  <a:srgbClr val="193EB0"/>
                </a:solidFill>
                <a:latin typeface="맑은 고딕" panose="020B0503020000020004" pitchFamily="50" charset="-127"/>
                <a:ea typeface="맑은 고딕" panose="020B0503020000020004" pitchFamily="50" charset="-127"/>
                <a:cs typeface="굴림"/>
              </a:endParaRPr>
            </a:p>
          </p:txBody>
        </p:sp>
        <p:sp>
          <p:nvSpPr>
            <p:cNvPr id="19" name="object 12">
              <a:extLst>
                <a:ext uri="{FF2B5EF4-FFF2-40B4-BE49-F238E27FC236}">
                  <a16:creationId xmlns:a16="http://schemas.microsoft.com/office/drawing/2014/main" id="{103F9D6A-F5FE-4AF1-9668-BE304395DCE9}"/>
                </a:ext>
              </a:extLst>
            </p:cNvPr>
            <p:cNvSpPr txBox="1"/>
            <p:nvPr/>
          </p:nvSpPr>
          <p:spPr>
            <a:xfrm>
              <a:off x="3923891"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Nghiên</a:t>
              </a: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cứu</a:t>
              </a: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quan</a:t>
              </a: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5" dirty="0" err="1">
                  <a:solidFill>
                    <a:srgbClr val="193EB0"/>
                  </a:solidFill>
                  <a:latin typeface="맑은 고딕" panose="020B0503020000020004" pitchFamily="50" charset="-127"/>
                  <a:ea typeface="맑은 고딕" panose="020B0503020000020004" pitchFamily="50" charset="-127"/>
                  <a:cs typeface="휴먼편지체"/>
                </a:rPr>
                <a:t>sát</a:t>
              </a:r>
              <a:endParaRPr lang="en-US" altLang="ko-KR" sz="1400"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645"/>
                </a:spcBef>
              </a:pPr>
              <a:r>
                <a:rPr lang="vi-VN" altLang="ko-KR" sz="1000" spc="-10" dirty="0">
                  <a:solidFill>
                    <a:srgbClr val="193EB0"/>
                  </a:solidFill>
                  <a:latin typeface="맑은 고딕" panose="020B0503020000020004" pitchFamily="50" charset="-127"/>
                  <a:ea typeface="맑은 고딕" panose="020B0503020000020004" pitchFamily="50" charset="-127"/>
                  <a:cs typeface="휴먼편지체"/>
                </a:rPr>
                <a:t>Con người / Môi trường / Công cụ / Hoạt động</a:t>
              </a:r>
              <a:endParaRPr lang="en-US" altLang="ko-KR" sz="1000" dirty="0">
                <a:solidFill>
                  <a:srgbClr val="193EB0"/>
                </a:solidFill>
                <a:latin typeface="맑은 고딕" panose="020B0503020000020004" pitchFamily="50" charset="-127"/>
                <a:ea typeface="맑은 고딕" panose="020B0503020000020004" pitchFamily="50" charset="-127"/>
                <a:cs typeface="휴먼편지체"/>
              </a:endParaRPr>
            </a:p>
          </p:txBody>
        </p:sp>
        <p:sp>
          <p:nvSpPr>
            <p:cNvPr id="24" name="object 13">
              <a:extLst>
                <a:ext uri="{FF2B5EF4-FFF2-40B4-BE49-F238E27FC236}">
                  <a16:creationId xmlns:a16="http://schemas.microsoft.com/office/drawing/2014/main" id="{CC5B4C66-7E3B-48B9-9B9C-FD64BE8E7BF3}"/>
                </a:ext>
              </a:extLst>
            </p:cNvPr>
            <p:cNvSpPr txBox="1"/>
            <p:nvPr/>
          </p:nvSpPr>
          <p:spPr>
            <a:xfrm>
              <a:off x="6224479"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25" dirty="0" err="1">
                  <a:solidFill>
                    <a:srgbClr val="193EB0"/>
                  </a:solidFill>
                  <a:latin typeface="맑은 고딕" panose="020B0503020000020004" pitchFamily="50" charset="-127"/>
                  <a:ea typeface="맑은 고딕" panose="020B0503020000020004" pitchFamily="50" charset="-127"/>
                  <a:cs typeface="휴먼편지체"/>
                </a:rPr>
                <a:t>Phỏng</a:t>
              </a:r>
              <a:r>
                <a:rPr lang="en-US" altLang="ko-KR" sz="1400" spc="2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25" dirty="0" err="1">
                  <a:solidFill>
                    <a:srgbClr val="193EB0"/>
                  </a:solidFill>
                  <a:latin typeface="맑은 고딕" panose="020B0503020000020004" pitchFamily="50" charset="-127"/>
                  <a:ea typeface="맑은 고딕" panose="020B0503020000020004" pitchFamily="50" charset="-127"/>
                  <a:cs typeface="휴먼편지체"/>
                </a:rPr>
                <a:t>vấn</a:t>
              </a:r>
              <a:r>
                <a:rPr lang="en-US" altLang="ko-KR" sz="1400" spc="2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400" spc="25" dirty="0" err="1">
                  <a:solidFill>
                    <a:srgbClr val="193EB0"/>
                  </a:solidFill>
                  <a:latin typeface="맑은 고딕" panose="020B0503020000020004" pitchFamily="50" charset="-127"/>
                  <a:ea typeface="맑은 고딕" panose="020B0503020000020004" pitchFamily="50" charset="-127"/>
                  <a:cs typeface="휴먼편지체"/>
                </a:rPr>
                <a:t>sâu</a:t>
              </a:r>
              <a:endParaRPr lang="en-US" altLang="ko-KR" sz="1400" spc="25"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905"/>
                </a:spcBef>
              </a:pPr>
              <a:r>
                <a:rPr lang="vi-VN" altLang="ko-KR" sz="1000" spc="25" dirty="0">
                  <a:solidFill>
                    <a:srgbClr val="193EB0"/>
                  </a:solidFill>
                  <a:latin typeface="맑은 고딕" panose="020B0503020000020004" pitchFamily="50" charset="-127"/>
                  <a:ea typeface="맑은 고딕" panose="020B0503020000020004" pitchFamily="50" charset="-127"/>
                  <a:cs typeface="휴먼편지체"/>
                </a:rPr>
                <a:t>Phỏng vấn người</a:t>
              </a:r>
              <a:r>
                <a:rPr lang="en-US" altLang="ko-KR" sz="1000" spc="2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spc="25" dirty="0" err="1">
                  <a:solidFill>
                    <a:srgbClr val="193EB0"/>
                  </a:solidFill>
                  <a:latin typeface="맑은 고딕" panose="020B0503020000020004" pitchFamily="50" charset="-127"/>
                  <a:ea typeface="맑은 고딕" panose="020B0503020000020004" pitchFamily="50" charset="-127"/>
                  <a:cs typeface="휴먼편지체"/>
                </a:rPr>
                <a:t>tham</a:t>
              </a:r>
              <a:r>
                <a:rPr lang="en-US" altLang="ko-KR" sz="1000" spc="25" dirty="0">
                  <a:solidFill>
                    <a:srgbClr val="193EB0"/>
                  </a:solidFill>
                  <a:latin typeface="맑은 고딕" panose="020B0503020000020004" pitchFamily="50" charset="-127"/>
                  <a:ea typeface="맑은 고딕" panose="020B0503020000020004" pitchFamily="50" charset="-127"/>
                  <a:cs typeface="휴먼편지체"/>
                </a:rPr>
                <a:t> </a:t>
              </a:r>
              <a:r>
                <a:rPr lang="en-US" altLang="ko-KR" sz="1000" spc="25" dirty="0" err="1">
                  <a:solidFill>
                    <a:srgbClr val="193EB0"/>
                  </a:solidFill>
                  <a:latin typeface="맑은 고딕" panose="020B0503020000020004" pitchFamily="50" charset="-127"/>
                  <a:ea typeface="맑은 고딕" panose="020B0503020000020004" pitchFamily="50" charset="-127"/>
                  <a:cs typeface="휴먼편지체"/>
                </a:rPr>
                <a:t>gia</a:t>
              </a:r>
              <a:r>
                <a:rPr lang="vi-VN" altLang="ko-KR" sz="1000" spc="25" dirty="0">
                  <a:solidFill>
                    <a:srgbClr val="193EB0"/>
                  </a:solidFill>
                  <a:latin typeface="맑은 고딕" panose="020B0503020000020004" pitchFamily="50" charset="-127"/>
                  <a:ea typeface="맑은 고딕" panose="020B0503020000020004" pitchFamily="50" charset="-127"/>
                  <a:cs typeface="휴먼편지체"/>
                </a:rPr>
                <a:t> / Phỏng vấn chuyên gia</a:t>
              </a:r>
              <a:endParaRPr lang="en-US" altLang="ko-KR" sz="1000" dirty="0">
                <a:solidFill>
                  <a:srgbClr val="193EB0"/>
                </a:solidFill>
                <a:latin typeface="맑은 고딕" panose="020B0503020000020004" pitchFamily="50" charset="-127"/>
                <a:ea typeface="맑은 고딕" panose="020B0503020000020004" pitchFamily="50" charset="-127"/>
                <a:cs typeface="휴먼편지체"/>
              </a:endParaRPr>
            </a:p>
          </p:txBody>
        </p:sp>
      </p:gr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86089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7" name="Rectangle 12">
            <a:extLst>
              <a:ext uri="{FF2B5EF4-FFF2-40B4-BE49-F238E27FC236}">
                <a16:creationId xmlns:a16="http://schemas.microsoft.com/office/drawing/2014/main" id="{C84E1F80-BD6E-4993-BA43-EFB20FF44A57}"/>
              </a:ext>
            </a:extLst>
          </p:cNvPr>
          <p:cNvSpPr/>
          <p:nvPr/>
        </p:nvSpPr>
        <p:spPr>
          <a:xfrm>
            <a:off x="712560" y="2362968"/>
            <a:ext cx="8630057" cy="155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nghiên cứu thật kỹ để có được giải pháp hiệu quả.</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xác định được vấn đề bạn muốn giải quyết, bạn cần biết nghiên cứu nào đã được thực hiện trong lĩnh vực liên quan để đưa ra một giải pháp hiệu quả và có thể giải quyết vấn đề. Thay vì trả lời và đi thẳng vào giải quyết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vấn đề, hãy tìm kiếm những manh mối để tìm ra giải pháp mới thông qua giai đoạn quan sát tình huống.</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không thông thạo về một chủ đề nào đó, bạn cần đọc sách, bài báo, nghiên cứu, bài luận và tài liệu web liên quan để có được cơ sở và thông tin về vấn đề, khám phá nhiều tài nguyên hơn và tìm cách hiệu quả để giải quyết vấn đề.</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864444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1" name="Rectangle 12">
            <a:extLst>
              <a:ext uri="{FF2B5EF4-FFF2-40B4-BE49-F238E27FC236}">
                <a16:creationId xmlns:a16="http://schemas.microsoft.com/office/drawing/2014/main" id="{9F43F41E-C279-4073-8B6C-7F8FE3920100}"/>
              </a:ext>
            </a:extLst>
          </p:cNvPr>
          <p:cNvSpPr/>
          <p:nvPr/>
        </p:nvSpPr>
        <p:spPr>
          <a:xfrm>
            <a:off x="712560" y="2358931"/>
            <a:ext cx="8630057" cy="255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01.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tìm kiếm tài liệu, hãy xem xem tác giả có phải là chuyên gia trong lĩnh vực này hay không, tài liệu có từ lâu không và thông tin có phải từ một nguồn hoặc cá nhân đáng tin cậy hay không. Ví dụ, các bài blog từ người không chuyên, các câu trả lời từ các cổng thông tin tìm kiếm, v.v., là những thông tin có độ tin cậy thấp.</a:t>
            </a: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02.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bị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trùng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lặp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chứ</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639571" lvl="1"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Tìm kiếm các nghiên cứu, phương pháp thực hành tốt nhất và giải pháp đã có và đảm bảo rằng các giải pháp khác chưa được giải quyết hoặc trùng ý tưởng với những tiến bộ công nghệ gần đây. Lập dòng thời gian đơn giản có thể sẽ giúp ích cho bạn. Tóm tắtTổng hợp các nội dung quan trọng trong các nguồn liên quan và cùng cả nhóm tư duy phản biện về tầm quan trọng và ứng dụng của tài liệu.</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2274700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Quan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2358931"/>
            <a:ext cx="8630057" cy="1048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Dựa trên thông tin có được qua nghiên cứu, hãy chọn một trang web liên quan đến vấn đề.</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có thể tìm một nơi phù hợp để trực tiếp hoặc gián tiếp trải nghiệm tình huống, sau đó quan sát đối tượng tại nơi đó và quan sát hành vi cử chỉ vô thức và tự nhiên của họ. Càng tìm được nhiều phát hiện và câu hỏi từ 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cuộc điều tra quan sát thì bạn càng dễ xác định vấn dề cần giải quyết trong bước tiếp theo, giai đoạn định hướng.</a:t>
            </a:r>
          </a:p>
        </p:txBody>
      </p:sp>
      <p:grpSp>
        <p:nvGrpSpPr>
          <p:cNvPr id="19" name="Group 1">
            <a:extLst>
              <a:ext uri="{FF2B5EF4-FFF2-40B4-BE49-F238E27FC236}">
                <a16:creationId xmlns:a16="http://schemas.microsoft.com/office/drawing/2014/main" id="{AA9BF5F0-D1ED-4F81-974C-7192DBF4E71E}"/>
              </a:ext>
            </a:extLst>
          </p:cNvPr>
          <p:cNvGrpSpPr/>
          <p:nvPr/>
        </p:nvGrpSpPr>
        <p:grpSpPr>
          <a:xfrm>
            <a:off x="738151" y="3726587"/>
            <a:ext cx="8553563" cy="2405334"/>
            <a:chOff x="738388" y="3845490"/>
            <a:chExt cx="8556305" cy="2406105"/>
          </a:xfrm>
        </p:grpSpPr>
        <p:sp>
          <p:nvSpPr>
            <p:cNvPr id="24" name="object 9">
              <a:extLst>
                <a:ext uri="{FF2B5EF4-FFF2-40B4-BE49-F238E27FC236}">
                  <a16:creationId xmlns:a16="http://schemas.microsoft.com/office/drawing/2014/main" id="{8678A6E3-13D4-4CF0-A65F-5A217BA89F89}"/>
                </a:ext>
              </a:extLst>
            </p:cNvPr>
            <p:cNvSpPr/>
            <p:nvPr/>
          </p:nvSpPr>
          <p:spPr>
            <a:xfrm>
              <a:off x="738388" y="3845490"/>
              <a:ext cx="2799838" cy="2406105"/>
            </a:xfrm>
            <a:custGeom>
              <a:avLst/>
              <a:gdLst/>
              <a:ahLst/>
              <a:cxnLst/>
              <a:rect l="l" t="t" r="r" b="b"/>
              <a:pathLst>
                <a:path w="2057400" h="3077845">
                  <a:moveTo>
                    <a:pt x="0" y="3077438"/>
                  </a:moveTo>
                  <a:lnTo>
                    <a:pt x="2057298" y="3077438"/>
                  </a:lnTo>
                  <a:lnTo>
                    <a:pt x="2057298" y="0"/>
                  </a:lnTo>
                  <a:lnTo>
                    <a:pt x="0" y="0"/>
                  </a:lnTo>
                  <a:lnTo>
                    <a:pt x="0" y="3077438"/>
                  </a:lnTo>
                  <a:close/>
                </a:path>
              </a:pathLst>
            </a:custGeom>
            <a:ln w="12700">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5" name="object 10">
              <a:extLst>
                <a:ext uri="{FF2B5EF4-FFF2-40B4-BE49-F238E27FC236}">
                  <a16:creationId xmlns:a16="http://schemas.microsoft.com/office/drawing/2014/main" id="{2EF3A65B-3AF0-41DB-89B5-A6A86CF1263D}"/>
                </a:ext>
              </a:extLst>
            </p:cNvPr>
            <p:cNvSpPr/>
            <p:nvPr/>
          </p:nvSpPr>
          <p:spPr>
            <a:xfrm>
              <a:off x="3616657" y="3845490"/>
              <a:ext cx="2799838" cy="2406105"/>
            </a:xfrm>
            <a:custGeom>
              <a:avLst/>
              <a:gdLst/>
              <a:ahLst/>
              <a:cxnLst/>
              <a:rect l="l" t="t" r="r" b="b"/>
              <a:pathLst>
                <a:path w="2057400" h="3077845">
                  <a:moveTo>
                    <a:pt x="0" y="3077438"/>
                  </a:moveTo>
                  <a:lnTo>
                    <a:pt x="2057285" y="3077438"/>
                  </a:lnTo>
                  <a:lnTo>
                    <a:pt x="2057285" y="0"/>
                  </a:lnTo>
                  <a:lnTo>
                    <a:pt x="0" y="0"/>
                  </a:lnTo>
                  <a:lnTo>
                    <a:pt x="0" y="3077438"/>
                  </a:lnTo>
                  <a:close/>
                </a:path>
              </a:pathLst>
            </a:custGeom>
            <a:ln w="12700">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6" name="object 12">
              <a:extLst>
                <a:ext uri="{FF2B5EF4-FFF2-40B4-BE49-F238E27FC236}">
                  <a16:creationId xmlns:a16="http://schemas.microsoft.com/office/drawing/2014/main" id="{D28FF864-72B7-4B74-ABD5-4566642FCFF3}"/>
                </a:ext>
              </a:extLst>
            </p:cNvPr>
            <p:cNvSpPr/>
            <p:nvPr/>
          </p:nvSpPr>
          <p:spPr>
            <a:xfrm>
              <a:off x="6494855" y="3845490"/>
              <a:ext cx="2799838" cy="2406105"/>
            </a:xfrm>
            <a:custGeom>
              <a:avLst/>
              <a:gdLst/>
              <a:ahLst/>
              <a:cxnLst/>
              <a:rect l="l" t="t" r="r" b="b"/>
              <a:pathLst>
                <a:path w="2057400" h="3077845">
                  <a:moveTo>
                    <a:pt x="0" y="3077438"/>
                  </a:moveTo>
                  <a:lnTo>
                    <a:pt x="2057298" y="3077438"/>
                  </a:lnTo>
                  <a:lnTo>
                    <a:pt x="2057298" y="0"/>
                  </a:lnTo>
                  <a:lnTo>
                    <a:pt x="0" y="0"/>
                  </a:lnTo>
                  <a:lnTo>
                    <a:pt x="0" y="3077438"/>
                  </a:lnTo>
                  <a:close/>
                </a:path>
              </a:pathLst>
            </a:custGeom>
            <a:ln w="12700">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7" name="object 17">
              <a:extLst>
                <a:ext uri="{FF2B5EF4-FFF2-40B4-BE49-F238E27FC236}">
                  <a16:creationId xmlns:a16="http://schemas.microsoft.com/office/drawing/2014/main" id="{58FDF3CE-9BF2-4717-8F36-046086ABB512}"/>
                </a:ext>
              </a:extLst>
            </p:cNvPr>
            <p:cNvSpPr txBox="1"/>
            <p:nvPr/>
          </p:nvSpPr>
          <p:spPr>
            <a:xfrm>
              <a:off x="738388" y="3911277"/>
              <a:ext cx="2799838" cy="212879"/>
            </a:xfrm>
            <a:prstGeom prst="rect">
              <a:avLst/>
            </a:prstGeom>
          </p:spPr>
          <p:txBody>
            <a:bodyPr vert="horz" wrap="square" lIns="0" tIns="12696" rIns="0" bIns="0" rtlCol="0">
              <a:spAutoFit/>
            </a:bodyPr>
            <a:lstStyle/>
            <a:p>
              <a:pPr marL="180286">
                <a:spcBef>
                  <a:spcPts val="100"/>
                </a:spcBef>
              </a:pPr>
              <a:r>
                <a:rPr lang="en-US" altLang="ko-KR" sz="1300" dirty="0">
                  <a:latin typeface="SamsungOne-400" panose="020B0503030303020204" pitchFamily="34" charset="0"/>
                  <a:ea typeface="SamsungOne-400" panose="020B0503030303020204" pitchFamily="34" charset="0"/>
                  <a:cs typeface="휴먼편지체"/>
                </a:rPr>
                <a:t>01. </a:t>
              </a:r>
              <a:r>
                <a:rPr lang="en-US" altLang="ko-KR" sz="1300" dirty="0" err="1">
                  <a:solidFill>
                    <a:srgbClr val="193EB0"/>
                  </a:solidFill>
                  <a:latin typeface="SamsungOne-400" panose="020B0503030303020204" pitchFamily="34" charset="0"/>
                  <a:ea typeface="SamsungOne-400" panose="020B0503030303020204" pitchFamily="34" charset="0"/>
                  <a:cs typeface="휴먼편지체"/>
                </a:rPr>
                <a:t>Cởi</a:t>
              </a:r>
              <a:r>
                <a:rPr lang="en-US" altLang="ko-KR" sz="130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dirty="0" err="1">
                  <a:solidFill>
                    <a:srgbClr val="193EB0"/>
                  </a:solidFill>
                  <a:latin typeface="SamsungOne-400" panose="020B0503030303020204" pitchFamily="34" charset="0"/>
                  <a:ea typeface="SamsungOne-400" panose="020B0503030303020204" pitchFamily="34" charset="0"/>
                  <a:cs typeface="휴먼편지체"/>
                </a:rPr>
                <a:t>mở</a:t>
              </a:r>
              <a:r>
                <a:rPr lang="en-US" altLang="ko-KR" sz="130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dirty="0" err="1">
                  <a:latin typeface="SamsungOne-400" panose="020B0503030303020204" pitchFamily="34" charset="0"/>
                  <a:ea typeface="SamsungOne-400" panose="020B0503030303020204" pitchFamily="34" charset="0"/>
                  <a:cs typeface="휴먼편지체"/>
                </a:rPr>
                <a:t>trong</a:t>
              </a:r>
              <a:r>
                <a:rPr lang="en-US" altLang="ko-KR" sz="1300" dirty="0">
                  <a:latin typeface="SamsungOne-400" panose="020B0503030303020204" pitchFamily="34" charset="0"/>
                  <a:ea typeface="SamsungOne-400" panose="020B0503030303020204" pitchFamily="34" charset="0"/>
                  <a:cs typeface="휴먼편지체"/>
                </a:rPr>
                <a:t> </a:t>
              </a:r>
              <a:r>
                <a:rPr lang="en-US" altLang="ko-KR" sz="1300" dirty="0" err="1">
                  <a:latin typeface="SamsungOne-400" panose="020B0503030303020204" pitchFamily="34" charset="0"/>
                  <a:ea typeface="SamsungOne-400" panose="020B0503030303020204" pitchFamily="34" charset="0"/>
                  <a:cs typeface="휴먼편지체"/>
                </a:rPr>
                <a:t>suy</a:t>
              </a:r>
              <a:r>
                <a:rPr lang="en-US" altLang="ko-KR" sz="1300" dirty="0">
                  <a:latin typeface="SamsungOne-400" panose="020B0503030303020204" pitchFamily="34" charset="0"/>
                  <a:ea typeface="SamsungOne-400" panose="020B0503030303020204" pitchFamily="34" charset="0"/>
                  <a:cs typeface="휴먼편지체"/>
                </a:rPr>
                <a:t> nghĩ </a:t>
              </a:r>
              <a:endParaRPr lang="en-US" altLang="ko-KR" sz="1300" dirty="0">
                <a:solidFill>
                  <a:srgbClr val="193EB0"/>
                </a:solidFill>
                <a:latin typeface="SamsungOne-400" panose="020B0503030303020204" pitchFamily="34" charset="0"/>
                <a:ea typeface="SamsungOne-400" panose="020B0503030303020204" pitchFamily="34" charset="0"/>
                <a:cs typeface="휴먼편지체"/>
              </a:endParaRPr>
            </a:p>
          </p:txBody>
        </p:sp>
        <p:sp>
          <p:nvSpPr>
            <p:cNvPr id="28" name="object 18">
              <a:extLst>
                <a:ext uri="{FF2B5EF4-FFF2-40B4-BE49-F238E27FC236}">
                  <a16:creationId xmlns:a16="http://schemas.microsoft.com/office/drawing/2014/main" id="{6D67E78A-5F66-4AB9-B793-B091234F3E1F}"/>
                </a:ext>
              </a:extLst>
            </p:cNvPr>
            <p:cNvSpPr txBox="1"/>
            <p:nvPr/>
          </p:nvSpPr>
          <p:spPr>
            <a:xfrm>
              <a:off x="3616657" y="3911277"/>
              <a:ext cx="2630521" cy="212943"/>
            </a:xfrm>
            <a:prstGeom prst="rect">
              <a:avLst/>
            </a:prstGeom>
          </p:spPr>
          <p:txBody>
            <a:bodyPr vert="horz" wrap="square" lIns="0" tIns="12696" rIns="0" bIns="0" rtlCol="0">
              <a:spAutoFit/>
            </a:bodyPr>
            <a:lstStyle/>
            <a:p>
              <a:pPr marL="182190">
                <a:spcBef>
                  <a:spcPts val="100"/>
                </a:spcBef>
              </a:pPr>
              <a:r>
                <a:rPr lang="en-US" altLang="ko-KR" sz="1300" spc="50" dirty="0">
                  <a:latin typeface="SamsungOne-400" panose="020B0503030303020204" pitchFamily="34" charset="0"/>
                  <a:ea typeface="SamsungOne-400" panose="020B0503030303020204" pitchFamily="34" charset="0"/>
                  <a:cs typeface="휴먼편지체"/>
                </a:rPr>
                <a:t>02. Nhìn </a:t>
              </a:r>
              <a:r>
                <a:rPr lang="en-US" altLang="ko-KR" sz="1300" spc="50" dirty="0" err="1">
                  <a:latin typeface="SamsungOne-400" panose="020B0503030303020204" pitchFamily="34" charset="0"/>
                  <a:ea typeface="SamsungOne-400" panose="020B0503030303020204" pitchFamily="34" charset="0"/>
                  <a:cs typeface="휴먼편지체"/>
                </a:rPr>
                <a:t>dưới</a:t>
              </a:r>
              <a:r>
                <a:rPr lang="en-US" altLang="ko-KR" sz="1300" spc="50" dirty="0">
                  <a:latin typeface="SamsungOne-400" panose="020B0503030303020204" pitchFamily="34" charset="0"/>
                  <a:ea typeface="SamsungOne-400" panose="020B0503030303020204" pitchFamily="34" charset="0"/>
                  <a:cs typeface="휴먼편지체"/>
                </a:rPr>
                <a:t> </a:t>
              </a:r>
              <a:r>
                <a:rPr lang="en-US" altLang="ko-KR" sz="1300" spc="50" dirty="0" err="1">
                  <a:solidFill>
                    <a:srgbClr val="193EB0"/>
                  </a:solidFill>
                  <a:latin typeface="SamsungOne-400" panose="020B0503030303020204" pitchFamily="34" charset="0"/>
                  <a:ea typeface="SamsungOne-400" panose="020B0503030303020204" pitchFamily="34" charset="0"/>
                  <a:cs typeface="휴먼편지체"/>
                </a:rPr>
                <a:t>góc</a:t>
              </a:r>
              <a:r>
                <a:rPr lang="en-US" altLang="ko-KR" sz="1300" spc="5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193EB0"/>
                  </a:solidFill>
                  <a:latin typeface="SamsungOne-400" panose="020B0503030303020204" pitchFamily="34" charset="0"/>
                  <a:ea typeface="SamsungOne-400" panose="020B0503030303020204" pitchFamily="34" charset="0"/>
                  <a:cs typeface="휴먼편지체"/>
                </a:rPr>
                <a:t>độ</a:t>
              </a:r>
              <a:r>
                <a:rPr lang="en-US" altLang="ko-KR" sz="1300" spc="5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193EB0"/>
                  </a:solidFill>
                  <a:latin typeface="SamsungOne-400" panose="020B0503030303020204" pitchFamily="34" charset="0"/>
                  <a:ea typeface="SamsungOne-400" panose="020B0503030303020204" pitchFamily="34" charset="0"/>
                  <a:cs typeface="휴먼편지체"/>
                </a:rPr>
                <a:t>mới</a:t>
              </a:r>
              <a:endParaRPr lang="en-US" altLang="ko-KR" sz="1300" dirty="0">
                <a:solidFill>
                  <a:srgbClr val="193EB0"/>
                </a:solidFill>
                <a:latin typeface="SamsungOne-400" panose="020B0503030303020204" pitchFamily="34" charset="0"/>
                <a:ea typeface="SamsungOne-400" panose="020B0503030303020204" pitchFamily="34" charset="0"/>
                <a:cs typeface="휴먼편지체"/>
              </a:endParaRPr>
            </a:p>
          </p:txBody>
        </p:sp>
        <p:sp>
          <p:nvSpPr>
            <p:cNvPr id="29" name="object 19">
              <a:extLst>
                <a:ext uri="{FF2B5EF4-FFF2-40B4-BE49-F238E27FC236}">
                  <a16:creationId xmlns:a16="http://schemas.microsoft.com/office/drawing/2014/main" id="{A75AED53-12A7-4355-BD79-15714AF3AEB6}"/>
                </a:ext>
              </a:extLst>
            </p:cNvPr>
            <p:cNvSpPr txBox="1"/>
            <p:nvPr/>
          </p:nvSpPr>
          <p:spPr>
            <a:xfrm>
              <a:off x="6494855" y="3911277"/>
              <a:ext cx="2799838" cy="212879"/>
            </a:xfrm>
            <a:prstGeom prst="rect">
              <a:avLst/>
            </a:prstGeom>
          </p:spPr>
          <p:txBody>
            <a:bodyPr vert="horz" wrap="square" lIns="0" tIns="12696" rIns="0" bIns="0" rtlCol="0">
              <a:spAutoFit/>
            </a:bodyPr>
            <a:lstStyle/>
            <a:p>
              <a:pPr marL="179016">
                <a:spcBef>
                  <a:spcPts val="100"/>
                </a:spcBef>
              </a:pPr>
              <a:r>
                <a:rPr lang="en-US" altLang="ko-KR" sz="1300" spc="-45" dirty="0">
                  <a:latin typeface="SamsungOne-400" panose="020B0503030303020204" pitchFamily="34" charset="0"/>
                  <a:ea typeface="SamsungOne-400" panose="020B0503030303020204" pitchFamily="34" charset="0"/>
                  <a:cs typeface="한컴 고딕"/>
                </a:rPr>
                <a:t>03. </a:t>
              </a:r>
              <a:r>
                <a:rPr lang="en-US" altLang="ko-KR" sz="1300" spc="-45" dirty="0" err="1">
                  <a:solidFill>
                    <a:srgbClr val="193EB0"/>
                  </a:solidFill>
                  <a:latin typeface="SamsungOne-400" panose="020B0503030303020204" pitchFamily="34" charset="0"/>
                  <a:ea typeface="SamsungOne-400" panose="020B0503030303020204" pitchFamily="34" charset="0"/>
                  <a:cs typeface="한컴 고딕"/>
                </a:rPr>
                <a:t>Ghi</a:t>
              </a:r>
              <a:r>
                <a:rPr lang="en-US" altLang="ko-KR" sz="1300" spc="-45" dirty="0">
                  <a:solidFill>
                    <a:srgbClr val="193EB0"/>
                  </a:solidFill>
                  <a:latin typeface="SamsungOne-400" panose="020B0503030303020204" pitchFamily="34" charset="0"/>
                  <a:ea typeface="SamsungOne-400" panose="020B0503030303020204" pitchFamily="34" charset="0"/>
                  <a:cs typeface="한컴 고딕"/>
                </a:rPr>
                <a:t> </a:t>
              </a:r>
              <a:r>
                <a:rPr lang="en-US" altLang="ko-KR" sz="1300" spc="-45" dirty="0">
                  <a:latin typeface="SamsungOne-400" panose="020B0503030303020204" pitchFamily="34" charset="0"/>
                  <a:ea typeface="SamsungOne-400" panose="020B0503030303020204" pitchFamily="34" charset="0"/>
                  <a:cs typeface="한컴 고딕"/>
                </a:rPr>
                <a:t>chi </a:t>
              </a:r>
              <a:r>
                <a:rPr lang="en-US" altLang="ko-KR" sz="1300" spc="-45" dirty="0" err="1">
                  <a:latin typeface="SamsungOne-400" panose="020B0503030303020204" pitchFamily="34" charset="0"/>
                  <a:ea typeface="SamsungOne-400" panose="020B0503030303020204" pitchFamily="34" charset="0"/>
                  <a:cs typeface="한컴 고딕"/>
                </a:rPr>
                <a:t>tiết</a:t>
              </a:r>
              <a:endParaRPr lang="en-US" altLang="ko-KR" sz="1300" dirty="0">
                <a:latin typeface="SamsungOne-400" panose="020B0503030303020204" pitchFamily="34" charset="0"/>
                <a:ea typeface="SamsungOne-400" panose="020B0503030303020204" pitchFamily="34" charset="0"/>
                <a:cs typeface="휴먼편지체"/>
              </a:endParaRPr>
            </a:p>
          </p:txBody>
        </p:sp>
        <p:sp>
          <p:nvSpPr>
            <p:cNvPr id="30" name="직사각형 4">
              <a:extLst>
                <a:ext uri="{FF2B5EF4-FFF2-40B4-BE49-F238E27FC236}">
                  <a16:creationId xmlns:a16="http://schemas.microsoft.com/office/drawing/2014/main" id="{E1EE2D13-5396-4FF2-AE59-6A9D276A0795}"/>
                </a:ext>
              </a:extLst>
            </p:cNvPr>
            <p:cNvSpPr/>
            <p:nvPr/>
          </p:nvSpPr>
          <p:spPr>
            <a:xfrm>
              <a:off x="832774" y="4288052"/>
              <a:ext cx="2611066" cy="1939614"/>
            </a:xfrm>
            <a:prstGeom prst="rect">
              <a:avLst/>
            </a:prstGeom>
          </p:spPr>
          <p:txBody>
            <a:bodyPr wrap="square">
              <a:spAutoFit/>
            </a:bodyPr>
            <a:lstStyle/>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Câu trả lời đúng không chỉ có một.</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Hãy đặt mình vào vị trí của người đang gặp vấn đề và nhìn vấn đề từ một góc độ mới.</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Hãy viết những gì họ thấy và thắc mắc.</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Ngay cả những phát hiện nhỏ cũng có thể dẫn đến những giải pháp rất có ý nghĩa, vì vậy hãy thật cởi mở trong suy nghĩ.</a:t>
              </a:r>
            </a:p>
          </p:txBody>
        </p:sp>
        <p:sp>
          <p:nvSpPr>
            <p:cNvPr id="31" name="직사각형 5">
              <a:extLst>
                <a:ext uri="{FF2B5EF4-FFF2-40B4-BE49-F238E27FC236}">
                  <a16:creationId xmlns:a16="http://schemas.microsoft.com/office/drawing/2014/main" id="{C02AAF61-E5D4-4989-B33F-AF8D90659E2D}"/>
                </a:ext>
              </a:extLst>
            </p:cNvPr>
            <p:cNvSpPr/>
            <p:nvPr/>
          </p:nvSpPr>
          <p:spPr>
            <a:xfrm>
              <a:off x="3707049" y="4290624"/>
              <a:ext cx="2630521" cy="1200714"/>
            </a:xfrm>
            <a:prstGeom prst="rect">
              <a:avLst/>
            </a:prstGeom>
          </p:spPr>
          <p:txBody>
            <a:bodyPr wrap="square">
              <a:spAutoFit/>
            </a:bodyPr>
            <a:lstStyle/>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Quan sát những chỉ tiết nhỏ</a:t>
              </a:r>
              <a:r>
                <a:rPr lang="en-US" altLang="ko-KR" sz="1200" dirty="0">
                  <a:latin typeface="SamsungOne-400" panose="020B0503030303020204" pitchFamily="34" charset="0"/>
                  <a:ea typeface="KoPub돋움체 Medium" panose="02020603020101020101" pitchFamily="18" charset="-127"/>
                </a:rPr>
                <a:t> </a:t>
              </a:r>
              <a:r>
                <a:rPr lang="vi-VN" altLang="ko-KR" sz="1200" dirty="0">
                  <a:latin typeface="SamsungOne-400" panose="020B0503030303020204" pitchFamily="34" charset="0"/>
                  <a:ea typeface="KoPub돋움체 Medium" panose="02020603020101020101" pitchFamily="18" charset="-127"/>
                </a:rPr>
                <a:t>thường bị bỏ qua.</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Bạn có thể thấy những điều mới</a:t>
              </a:r>
              <a:r>
                <a:rPr lang="en-US" altLang="ko-KR" sz="1200" dirty="0">
                  <a:latin typeface="SamsungOne-400" panose="020B0503030303020204" pitchFamily="34" charset="0"/>
                  <a:ea typeface="KoPub돋움체 Medium" panose="02020603020101020101" pitchFamily="18" charset="-127"/>
                </a:rPr>
                <a:t> </a:t>
              </a:r>
              <a:r>
                <a:rPr lang="vi-VN" altLang="ko-KR" sz="1200" dirty="0">
                  <a:latin typeface="SamsungOne-400" panose="020B0503030303020204" pitchFamily="34" charset="0"/>
                  <a:ea typeface="KoPub돋움체 Medium" panose="02020603020101020101" pitchFamily="18" charset="-127"/>
                </a:rPr>
                <a:t>mẻ và phát hiện ra những vấn đề mới.</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Ví dụ, hiệu sách có phải là nơi mọi người đến mua sách không?</a:t>
              </a:r>
            </a:p>
          </p:txBody>
        </p:sp>
        <p:sp>
          <p:nvSpPr>
            <p:cNvPr id="32" name="직사각형 6">
              <a:extLst>
                <a:ext uri="{FF2B5EF4-FFF2-40B4-BE49-F238E27FC236}">
                  <a16:creationId xmlns:a16="http://schemas.microsoft.com/office/drawing/2014/main" id="{5AA73592-405B-457E-B8A4-0B47138C8718}"/>
                </a:ext>
              </a:extLst>
            </p:cNvPr>
            <p:cNvSpPr/>
            <p:nvPr/>
          </p:nvSpPr>
          <p:spPr>
            <a:xfrm>
              <a:off x="6551579" y="4288052"/>
              <a:ext cx="2616034" cy="1384995"/>
            </a:xfrm>
            <a:prstGeom prst="rect">
              <a:avLst/>
            </a:prstGeom>
          </p:spPr>
          <p:txBody>
            <a:bodyPr wrap="square">
              <a:spAutoFit/>
            </a:bodyPr>
            <a:lstStyle/>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Việc viết chi tiết các phát hiện, câu</a:t>
              </a:r>
              <a:r>
                <a:rPr lang="en-US" altLang="ko-KR" sz="1200" dirty="0">
                  <a:latin typeface="SamsungOne-400" panose="020B0503030303020204" pitchFamily="34" charset="0"/>
                  <a:ea typeface="KoPub돋움체 Medium" panose="02020603020101020101" pitchFamily="18" charset="-127"/>
                </a:rPr>
                <a:t> </a:t>
              </a:r>
              <a:r>
                <a:rPr lang="vi-VN" altLang="ko-KR" sz="1200" dirty="0">
                  <a:latin typeface="SamsungOne-400" panose="020B0503030303020204" pitchFamily="34" charset="0"/>
                  <a:ea typeface="KoPub돋움체 Medium" panose="02020603020101020101" pitchFamily="18" charset="-127"/>
                </a:rPr>
                <a:t>hỏi, v.v. sẽ giúp bạn phát triển ý</a:t>
              </a:r>
              <a:r>
                <a:rPr lang="en-US" altLang="ko-KR" sz="1200" dirty="0">
                  <a:latin typeface="SamsungOne-400" panose="020B0503030303020204" pitchFamily="34" charset="0"/>
                  <a:ea typeface="KoPub돋움체 Medium" panose="02020603020101020101" pitchFamily="18" charset="-127"/>
                </a:rPr>
                <a:t> </a:t>
              </a:r>
              <a:r>
                <a:rPr lang="vi-VN" altLang="ko-KR" sz="1200" dirty="0">
                  <a:latin typeface="SamsungOne-400" panose="020B0503030303020204" pitchFamily="34" charset="0"/>
                  <a:ea typeface="KoPub돋움체 Medium" panose="02020603020101020101" pitchFamily="18" charset="-127"/>
                </a:rPr>
                <a:t>tưởng và nghĩ ra nhiều ý tưởng hơn.</a:t>
              </a:r>
            </a:p>
            <a:p>
              <a:pPr marL="87287" indent="-87287" algn="just">
                <a:buFont typeface="Arial" panose="020B0604020202020204" pitchFamily="34" charset="0"/>
                <a:buChar char="•"/>
              </a:pPr>
              <a:r>
                <a:rPr lang="vi-VN" altLang="ko-KR" sz="1200" dirty="0">
                  <a:latin typeface="SamsungOne-400" panose="020B0503030303020204" pitchFamily="34" charset="0"/>
                  <a:ea typeface="KoPub돋움체 Medium" panose="02020603020101020101" pitchFamily="18" charset="-127"/>
                </a:rPr>
                <a:t>Bản ghi chép của bạn sẽ là nền tảng quan trọng để tìm ra giải pháp thực sự trong bước tiếp theo, Tìm phương hướng.</a:t>
              </a:r>
            </a:p>
          </p:txBody>
        </p:sp>
      </p:grpSp>
      <p:grpSp>
        <p:nvGrpSpPr>
          <p:cNvPr id="33" name="그룹 3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4" name="직사각형 3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35" name="직사각형 3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36" name="직사각형 35">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4109472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Quan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6" name="Rectangle 12">
            <a:extLst>
              <a:ext uri="{FF2B5EF4-FFF2-40B4-BE49-F238E27FC236}">
                <a16:creationId xmlns:a16="http://schemas.microsoft.com/office/drawing/2014/main" id="{68BEBD8E-6738-46D4-9590-14DEB2449CC9}"/>
              </a:ext>
            </a:extLst>
          </p:cNvPr>
          <p:cNvSpPr/>
          <p:nvPr/>
        </p:nvSpPr>
        <p:spPr>
          <a:xfrm>
            <a:off x="712560" y="2296434"/>
            <a:ext cx="8630057" cy="950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Cùng cả nhóm truy cập trang web và quan sát mỗi khía cạnh (con người, công cụ, môi trường và hoạt động) </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vòng 15 phút của hướng dẫn khảo sát.</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Sắp xếp các quan sát, phát hiện và câu hỏi liên quan đến từng khía cạnh theo bảng hướng dẫn thích hợp.</a:t>
            </a:r>
          </a:p>
        </p:txBody>
      </p:sp>
      <p:grpSp>
        <p:nvGrpSpPr>
          <p:cNvPr id="24" name="그룹 7">
            <a:extLst>
              <a:ext uri="{FF2B5EF4-FFF2-40B4-BE49-F238E27FC236}">
                <a16:creationId xmlns:a16="http://schemas.microsoft.com/office/drawing/2014/main" id="{1E1ED49C-7E2C-4588-8875-A8D7A782A7D5}"/>
              </a:ext>
            </a:extLst>
          </p:cNvPr>
          <p:cNvGrpSpPr/>
          <p:nvPr/>
        </p:nvGrpSpPr>
        <p:grpSpPr>
          <a:xfrm>
            <a:off x="796202" y="3294318"/>
            <a:ext cx="8281658" cy="2697432"/>
            <a:chOff x="790414" y="3996505"/>
            <a:chExt cx="6287770" cy="1866864"/>
          </a:xfrm>
        </p:grpSpPr>
        <p:sp>
          <p:nvSpPr>
            <p:cNvPr id="25" name="object 11">
              <a:extLst>
                <a:ext uri="{FF2B5EF4-FFF2-40B4-BE49-F238E27FC236}">
                  <a16:creationId xmlns:a16="http://schemas.microsoft.com/office/drawing/2014/main" id="{C47423E7-D626-4B54-8A8F-23B6F1A730B4}"/>
                </a:ext>
              </a:extLst>
            </p:cNvPr>
            <p:cNvSpPr/>
            <p:nvPr/>
          </p:nvSpPr>
          <p:spPr>
            <a:xfrm>
              <a:off x="790414" y="4022505"/>
              <a:ext cx="6287770" cy="1840864"/>
            </a:xfrm>
            <a:custGeom>
              <a:avLst/>
              <a:gdLst/>
              <a:ahLst/>
              <a:cxnLst/>
              <a:rect l="l" t="t" r="r" b="b"/>
              <a:pathLst>
                <a:path w="6287770" h="1840865">
                  <a:moveTo>
                    <a:pt x="0" y="1840509"/>
                  </a:moveTo>
                  <a:lnTo>
                    <a:pt x="6287300" y="1840509"/>
                  </a:lnTo>
                  <a:lnTo>
                    <a:pt x="6287300" y="0"/>
                  </a:lnTo>
                  <a:lnTo>
                    <a:pt x="0" y="0"/>
                  </a:lnTo>
                  <a:lnTo>
                    <a:pt x="0" y="1840509"/>
                  </a:lnTo>
                  <a:close/>
                </a:path>
              </a:pathLst>
            </a:custGeom>
            <a:ln w="12699">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26" name="object 14">
              <a:extLst>
                <a:ext uri="{FF2B5EF4-FFF2-40B4-BE49-F238E27FC236}">
                  <a16:creationId xmlns:a16="http://schemas.microsoft.com/office/drawing/2014/main" id="{8E75B5CF-735F-421E-8CE7-9FC7FD3F6E6A}"/>
                </a:ext>
              </a:extLst>
            </p:cNvPr>
            <p:cNvSpPr txBox="1"/>
            <p:nvPr/>
          </p:nvSpPr>
          <p:spPr>
            <a:xfrm>
              <a:off x="1232879" y="5006327"/>
              <a:ext cx="2639269" cy="147329"/>
            </a:xfrm>
            <a:prstGeom prst="rect">
              <a:avLst/>
            </a:prstGeom>
          </p:spPr>
          <p:txBody>
            <a:bodyPr vert="horz" wrap="square" lIns="0" tIns="12696" rIns="0" bIns="0" rtlCol="0">
              <a:spAutoFit/>
            </a:bodyPr>
            <a:lstStyle/>
            <a:p>
              <a:pPr>
                <a:spcBef>
                  <a:spcPts val="100"/>
                </a:spcBef>
              </a:pPr>
              <a:r>
                <a:rPr lang="en-US" sz="1300" spc="10" dirty="0">
                  <a:solidFill>
                    <a:srgbClr val="193EB0"/>
                  </a:solidFill>
                  <a:latin typeface="SamsungOne-400" panose="020B0503030303020204" pitchFamily="34" charset="0"/>
                  <a:ea typeface="SamsungOne-400" panose="020B0503030303020204" pitchFamily="34" charset="0"/>
                  <a:cs typeface="휴먼편지체"/>
                </a:rPr>
                <a:t>MÔI TRƯỜNG</a:t>
              </a:r>
              <a:r>
                <a:rPr sz="1300" spc="10"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Quan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sát</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môi</a:t>
              </a:r>
              <a:r>
                <a:rPr lang="en-US" altLang="ko-KR" sz="1300" spc="-50"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0" dirty="0" err="1">
                  <a:solidFill>
                    <a:srgbClr val="58595B"/>
                  </a:solidFill>
                  <a:latin typeface="SamsungOne-400" panose="020B0503030303020204" pitchFamily="34" charset="0"/>
                  <a:ea typeface="SamsungOne-400" panose="020B0503030303020204" pitchFamily="34" charset="0"/>
                  <a:cs typeface="휴먼편지체"/>
                </a:rPr>
                <a:t>trường</a:t>
              </a:r>
              <a:endParaRPr sz="1300" dirty="0">
                <a:latin typeface="SamsungOne-400" panose="020B0503030303020204" pitchFamily="34" charset="0"/>
                <a:ea typeface="SamsungOne-400" panose="020B0503030303020204" pitchFamily="34" charset="0"/>
                <a:cs typeface="휴먼편지체"/>
              </a:endParaRPr>
            </a:p>
          </p:txBody>
        </p:sp>
        <p:sp>
          <p:nvSpPr>
            <p:cNvPr id="27" name="object 15">
              <a:extLst>
                <a:ext uri="{FF2B5EF4-FFF2-40B4-BE49-F238E27FC236}">
                  <a16:creationId xmlns:a16="http://schemas.microsoft.com/office/drawing/2014/main" id="{9DB206F4-9481-44F2-9F61-EB83CC41F3B5}"/>
                </a:ext>
              </a:extLst>
            </p:cNvPr>
            <p:cNvSpPr txBox="1"/>
            <p:nvPr/>
          </p:nvSpPr>
          <p:spPr>
            <a:xfrm>
              <a:off x="873272" y="3996505"/>
              <a:ext cx="6143658" cy="346029"/>
            </a:xfrm>
            <a:prstGeom prst="rect">
              <a:avLst/>
            </a:prstGeom>
          </p:spPr>
          <p:txBody>
            <a:bodyPr vert="horz" wrap="square" lIns="0" tIns="12696" rIns="0" bIns="0" rtlCol="0">
              <a:spAutoFit/>
            </a:bodyPr>
            <a:lstStyle/>
            <a:p>
              <a:pPr>
                <a:lnSpc>
                  <a:spcPct val="100000"/>
                </a:lnSpc>
              </a:pPr>
              <a:endParaRPr sz="1200" dirty="0">
                <a:latin typeface="SamsungOne-400" panose="020B0503030303020204" pitchFamily="34" charset="0"/>
                <a:ea typeface="SamsungOne-400" panose="020B0503030303020204" pitchFamily="34" charset="0"/>
                <a:cs typeface="Times New Roman"/>
              </a:endParaRPr>
            </a:p>
            <a:p>
              <a:pPr marL="460871">
                <a:spcBef>
                  <a:spcPts val="844"/>
                </a:spcBef>
                <a:tabLst>
                  <a:tab pos="3580326" algn="l"/>
                </a:tabLst>
              </a:pPr>
              <a:r>
                <a:rPr lang="en-US" sz="1300" spc="35" dirty="0">
                  <a:solidFill>
                    <a:srgbClr val="193EB0"/>
                  </a:solidFill>
                  <a:latin typeface="SamsungOne-400" panose="020B0503030303020204" pitchFamily="34" charset="0"/>
                  <a:ea typeface="SamsungOne-400" panose="020B0503030303020204" pitchFamily="34" charset="0"/>
                  <a:cs typeface="휴먼편지체"/>
                </a:rPr>
                <a:t>CON NGƯỜI</a:t>
              </a:r>
              <a:r>
                <a:rPr sz="1300" spc="200" dirty="0">
                  <a:solidFill>
                    <a:srgbClr val="F68B5F"/>
                  </a:solidFill>
                  <a:latin typeface="SamsungOne-400" panose="020B0503030303020204" pitchFamily="34" charset="0"/>
                  <a:ea typeface="SamsungOne-400" panose="020B0503030303020204" pitchFamily="34" charset="0"/>
                  <a:cs typeface="휴먼편지체"/>
                </a:rPr>
                <a:t> </a:t>
              </a:r>
              <a:r>
                <a:rPr lang="en-US" sz="1300" spc="-50" dirty="0">
                  <a:solidFill>
                    <a:srgbClr val="58595B"/>
                  </a:solidFill>
                  <a:latin typeface="SamsungOne-400" panose="020B0503030303020204" pitchFamily="34" charset="0"/>
                  <a:ea typeface="SamsungOne-400" panose="020B0503030303020204" pitchFamily="34" charset="0"/>
                  <a:cs typeface="휴먼편지체"/>
                </a:rPr>
                <a:t>Quan </a:t>
              </a:r>
              <a:r>
                <a:rPr lang="en-US" sz="1300" spc="-50" dirty="0" err="1">
                  <a:solidFill>
                    <a:srgbClr val="58595B"/>
                  </a:solidFill>
                  <a:latin typeface="SamsungOne-400" panose="020B0503030303020204" pitchFamily="34" charset="0"/>
                  <a:ea typeface="SamsungOne-400" panose="020B0503030303020204" pitchFamily="34" charset="0"/>
                  <a:cs typeface="휴먼편지체"/>
                </a:rPr>
                <a:t>sát</a:t>
              </a:r>
              <a:r>
                <a:rPr lang="en-US" sz="1300" spc="-50" dirty="0">
                  <a:solidFill>
                    <a:srgbClr val="58595B"/>
                  </a:solidFill>
                  <a:latin typeface="SamsungOne-400" panose="020B0503030303020204" pitchFamily="34" charset="0"/>
                  <a:ea typeface="SamsungOne-400" panose="020B0503030303020204" pitchFamily="34" charset="0"/>
                  <a:cs typeface="휴먼편지체"/>
                </a:rPr>
                <a:t> con </a:t>
              </a:r>
              <a:r>
                <a:rPr lang="en-US" sz="1300" spc="-50" dirty="0" err="1">
                  <a:solidFill>
                    <a:srgbClr val="58595B"/>
                  </a:solidFill>
                  <a:latin typeface="SamsungOne-400" panose="020B0503030303020204" pitchFamily="34" charset="0"/>
                  <a:ea typeface="SamsungOne-400" panose="020B0503030303020204" pitchFamily="34" charset="0"/>
                  <a:cs typeface="휴먼편지체"/>
                </a:rPr>
                <a:t>người</a:t>
              </a:r>
              <a:r>
                <a:rP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85" dirty="0">
                  <a:solidFill>
                    <a:srgbClr val="193EB0"/>
                  </a:solidFill>
                  <a:latin typeface="SamsungOne-400" panose="020B0503030303020204" pitchFamily="34" charset="0"/>
                  <a:ea typeface="SamsungOne-400" panose="020B0503030303020204" pitchFamily="34" charset="0"/>
                  <a:cs typeface="휴먼편지체"/>
                </a:rPr>
                <a:t>CÔNG CỤ</a:t>
              </a:r>
              <a:r>
                <a:rPr lang="en-US" altLang="ko-KR" sz="1300" spc="-65" dirty="0">
                  <a:solidFill>
                    <a:srgbClr val="193EB0"/>
                  </a:solidFill>
                  <a:latin typeface="SamsungOne-400" panose="020B0503030303020204" pitchFamily="34" charset="0"/>
                  <a:ea typeface="SamsungOne-400" panose="020B0503030303020204" pitchFamily="34" charset="0"/>
                  <a:cs typeface="휴먼편지체"/>
                </a:rPr>
                <a:t> </a:t>
              </a:r>
              <a:r>
                <a:rPr lang="en-US" altLang="ko-KR" sz="1300" spc="-65" dirty="0">
                  <a:latin typeface="SamsungOne-400" panose="020B0503030303020204" pitchFamily="34" charset="0"/>
                  <a:ea typeface="SamsungOne-400" panose="020B0503030303020204" pitchFamily="34" charset="0"/>
                  <a:cs typeface="휴먼편지체"/>
                </a:rPr>
                <a:t>Quan </a:t>
              </a:r>
              <a:r>
                <a:rPr lang="en-US" altLang="ko-KR" sz="1300" spc="-65" dirty="0" err="1">
                  <a:latin typeface="SamsungOne-400" panose="020B0503030303020204" pitchFamily="34" charset="0"/>
                  <a:ea typeface="SamsungOne-400" panose="020B0503030303020204" pitchFamily="34" charset="0"/>
                  <a:cs typeface="휴먼편지체"/>
                </a:rPr>
                <a:t>sát</a:t>
              </a:r>
              <a:r>
                <a:rPr lang="en-US" altLang="ko-KR" sz="1300" spc="-65" dirty="0">
                  <a:latin typeface="SamsungOne-400" panose="020B0503030303020204" pitchFamily="34" charset="0"/>
                  <a:ea typeface="SamsungOne-400" panose="020B0503030303020204" pitchFamily="34" charset="0"/>
                  <a:cs typeface="휴먼편지체"/>
                </a:rPr>
                <a:t> </a:t>
              </a:r>
              <a:r>
                <a:rPr lang="en-US" altLang="ko-KR" sz="1300" spc="-65" dirty="0" err="1">
                  <a:latin typeface="SamsungOne-400" panose="020B0503030303020204" pitchFamily="34" charset="0"/>
                  <a:ea typeface="SamsungOne-400" panose="020B0503030303020204" pitchFamily="34" charset="0"/>
                  <a:cs typeface="휴먼편지체"/>
                </a:rPr>
                <a:t>các</a:t>
              </a:r>
              <a:r>
                <a:rPr lang="en-US" altLang="ko-KR" sz="1300" spc="-65" dirty="0">
                  <a:latin typeface="SamsungOne-400" panose="020B0503030303020204" pitchFamily="34" charset="0"/>
                  <a:ea typeface="SamsungOne-400" panose="020B0503030303020204" pitchFamily="34" charset="0"/>
                  <a:cs typeface="휴먼편지체"/>
                </a:rPr>
                <a:t> công </a:t>
              </a:r>
              <a:r>
                <a:rPr lang="en-US" altLang="ko-KR" sz="1300" spc="-65" dirty="0" err="1">
                  <a:latin typeface="SamsungOne-400" panose="020B0503030303020204" pitchFamily="34" charset="0"/>
                  <a:ea typeface="SamsungOne-400" panose="020B0503030303020204" pitchFamily="34" charset="0"/>
                  <a:cs typeface="휴먼편지체"/>
                </a:rPr>
                <a:t>cụ</a:t>
              </a:r>
              <a:endParaRPr sz="1300" dirty="0">
                <a:latin typeface="SamsungOne-400" panose="020B0503030303020204" pitchFamily="34" charset="0"/>
                <a:ea typeface="SamsungOne-400" panose="020B0503030303020204" pitchFamily="34" charset="0"/>
                <a:cs typeface="휴먼편지체"/>
              </a:endParaRPr>
            </a:p>
          </p:txBody>
        </p:sp>
        <p:sp>
          <p:nvSpPr>
            <p:cNvPr id="28" name="object 16">
              <a:extLst>
                <a:ext uri="{FF2B5EF4-FFF2-40B4-BE49-F238E27FC236}">
                  <a16:creationId xmlns:a16="http://schemas.microsoft.com/office/drawing/2014/main" id="{71B8A266-BD86-4584-95E1-2C9EE1F0127D}"/>
                </a:ext>
              </a:extLst>
            </p:cNvPr>
            <p:cNvSpPr txBox="1"/>
            <p:nvPr/>
          </p:nvSpPr>
          <p:spPr>
            <a:xfrm>
              <a:off x="4353183" y="5006327"/>
              <a:ext cx="1593850" cy="147284"/>
            </a:xfrm>
            <a:prstGeom prst="rect">
              <a:avLst/>
            </a:prstGeom>
          </p:spPr>
          <p:txBody>
            <a:bodyPr vert="horz" wrap="square" lIns="0" tIns="12696" rIns="0" bIns="0" rtlCol="0">
              <a:spAutoFit/>
            </a:bodyPr>
            <a:lstStyle/>
            <a:p>
              <a:pPr>
                <a:spcBef>
                  <a:spcPts val="100"/>
                </a:spcBef>
              </a:pPr>
              <a:r>
                <a:rPr lang="en-US" sz="1300" dirty="0">
                  <a:solidFill>
                    <a:srgbClr val="193EB0"/>
                  </a:solidFill>
                  <a:latin typeface="SamsungOne-400" panose="020B0503030303020204" pitchFamily="34" charset="0"/>
                  <a:ea typeface="SamsungOne-400" panose="020B0503030303020204" pitchFamily="34" charset="0"/>
                  <a:cs typeface="휴먼편지체"/>
                </a:rPr>
                <a:t>HOẠT ĐỘNG</a:t>
              </a:r>
              <a:r>
                <a:rPr sz="1300" dirty="0">
                  <a:solidFill>
                    <a:srgbClr val="F68B5F"/>
                  </a:solidFill>
                  <a:latin typeface="SamsungOne-400" panose="020B0503030303020204" pitchFamily="34" charset="0"/>
                  <a:ea typeface="SamsungOne-400" panose="020B0503030303020204" pitchFamily="34" charset="0"/>
                  <a:cs typeface="휴먼편지체"/>
                </a:rPr>
                <a:t> </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Quan </a:t>
              </a:r>
              <a:r>
                <a:rPr lang="en-US" altLang="ko-KR" sz="1300" spc="-55" dirty="0" err="1">
                  <a:solidFill>
                    <a:srgbClr val="58595B"/>
                  </a:solidFill>
                  <a:latin typeface="SamsungOne-400" panose="020B0503030303020204" pitchFamily="34" charset="0"/>
                  <a:ea typeface="SamsungOne-400" panose="020B0503030303020204" pitchFamily="34" charset="0"/>
                  <a:cs typeface="휴먼편지체"/>
                </a:rPr>
                <a:t>sát</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err="1">
                  <a:solidFill>
                    <a:srgbClr val="58595B"/>
                  </a:solidFill>
                  <a:latin typeface="SamsungOne-400" panose="020B0503030303020204" pitchFamily="34" charset="0"/>
                  <a:ea typeface="SamsungOne-400" panose="020B0503030303020204" pitchFamily="34" charset="0"/>
                  <a:cs typeface="휴먼편지체"/>
                </a:rPr>
                <a:t>hoạt</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err="1">
                  <a:solidFill>
                    <a:srgbClr val="58595B"/>
                  </a:solidFill>
                  <a:latin typeface="SamsungOne-400" panose="020B0503030303020204" pitchFamily="34" charset="0"/>
                  <a:ea typeface="SamsungOne-400" panose="020B0503030303020204" pitchFamily="34" charset="0"/>
                  <a:cs typeface="휴먼편지체"/>
                </a:rPr>
                <a:t>động</a:t>
              </a:r>
              <a:endParaRPr sz="1300" dirty="0">
                <a:latin typeface="SamsungOne-400" panose="020B0503030303020204" pitchFamily="34" charset="0"/>
                <a:ea typeface="SamsungOne-400" panose="020B0503030303020204" pitchFamily="34" charset="0"/>
                <a:cs typeface="휴먼편지체"/>
              </a:endParaRPr>
            </a:p>
          </p:txBody>
        </p:sp>
        <p:sp>
          <p:nvSpPr>
            <p:cNvPr id="29" name="object 25">
              <a:extLst>
                <a:ext uri="{FF2B5EF4-FFF2-40B4-BE49-F238E27FC236}">
                  <a16:creationId xmlns:a16="http://schemas.microsoft.com/office/drawing/2014/main" id="{4C9E4741-B2F1-4F53-9013-25B5DC352908}"/>
                </a:ext>
              </a:extLst>
            </p:cNvPr>
            <p:cNvSpPr/>
            <p:nvPr/>
          </p:nvSpPr>
          <p:spPr>
            <a:xfrm>
              <a:off x="3934079" y="4161667"/>
              <a:ext cx="0" cy="1562735"/>
            </a:xfrm>
            <a:custGeom>
              <a:avLst/>
              <a:gdLst/>
              <a:ahLst/>
              <a:cxnLst/>
              <a:rect l="l" t="t" r="r" b="b"/>
              <a:pathLst>
                <a:path h="1562734">
                  <a:moveTo>
                    <a:pt x="0" y="0"/>
                  </a:moveTo>
                  <a:lnTo>
                    <a:pt x="0" y="1562201"/>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0" name="object 26">
              <a:extLst>
                <a:ext uri="{FF2B5EF4-FFF2-40B4-BE49-F238E27FC236}">
                  <a16:creationId xmlns:a16="http://schemas.microsoft.com/office/drawing/2014/main" id="{4B9A7C12-8211-4A25-80D2-3AE04D9EE908}"/>
                </a:ext>
              </a:extLst>
            </p:cNvPr>
            <p:cNvSpPr/>
            <p:nvPr/>
          </p:nvSpPr>
          <p:spPr>
            <a:xfrm>
              <a:off x="964078" y="4891024"/>
              <a:ext cx="5940425" cy="0"/>
            </a:xfrm>
            <a:custGeom>
              <a:avLst/>
              <a:gdLst/>
              <a:ahLst/>
              <a:cxnLst/>
              <a:rect l="l" t="t" r="r" b="b"/>
              <a:pathLst>
                <a:path w="5940425">
                  <a:moveTo>
                    <a:pt x="0" y="0"/>
                  </a:moveTo>
                  <a:lnTo>
                    <a:pt x="5940005" y="0"/>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1" name="object 27">
              <a:extLst>
                <a:ext uri="{FF2B5EF4-FFF2-40B4-BE49-F238E27FC236}">
                  <a16:creationId xmlns:a16="http://schemas.microsoft.com/office/drawing/2014/main" id="{5EA96FBC-D695-4A67-86F8-4941ED107715}"/>
                </a:ext>
              </a:extLst>
            </p:cNvPr>
            <p:cNvSpPr/>
            <p:nvPr/>
          </p:nvSpPr>
          <p:spPr>
            <a:xfrm>
              <a:off x="4099964" y="4991387"/>
              <a:ext cx="177177" cy="177164"/>
            </a:xfrm>
            <a:prstGeom prst="rect">
              <a:avLst/>
            </a:prstGeom>
            <a: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2" name="object 28">
              <a:extLst>
                <a:ext uri="{FF2B5EF4-FFF2-40B4-BE49-F238E27FC236}">
                  <a16:creationId xmlns:a16="http://schemas.microsoft.com/office/drawing/2014/main" id="{28A81766-3417-464D-8DD7-E1BC7B0BAA43}"/>
                </a:ext>
              </a:extLst>
            </p:cNvPr>
            <p:cNvSpPr/>
            <p:nvPr/>
          </p:nvSpPr>
          <p:spPr>
            <a:xfrm>
              <a:off x="4120677" y="4165982"/>
              <a:ext cx="175779" cy="175953"/>
            </a:xfrm>
            <a:prstGeom prst="rect">
              <a:avLst/>
            </a:prstGeom>
            <a: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3" name="object 29">
              <a:extLst>
                <a:ext uri="{FF2B5EF4-FFF2-40B4-BE49-F238E27FC236}">
                  <a16:creationId xmlns:a16="http://schemas.microsoft.com/office/drawing/2014/main" id="{B5C8E23E-3C91-4E81-861C-C18044F35C28}"/>
                </a:ext>
              </a:extLst>
            </p:cNvPr>
            <p:cNvSpPr/>
            <p:nvPr/>
          </p:nvSpPr>
          <p:spPr>
            <a:xfrm>
              <a:off x="964075" y="4150964"/>
              <a:ext cx="205803" cy="205803"/>
            </a:xfrm>
            <a:prstGeom prst="rect">
              <a:avLst/>
            </a:prstGeom>
            <a:blipFill>
              <a:blip r:embed="rId7" cstate="print">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34" name="object 30">
              <a:extLst>
                <a:ext uri="{FF2B5EF4-FFF2-40B4-BE49-F238E27FC236}">
                  <a16:creationId xmlns:a16="http://schemas.microsoft.com/office/drawing/2014/main" id="{B65F0667-A6D6-4DCE-9E2E-5A917B0FE0EA}"/>
                </a:ext>
              </a:extLst>
            </p:cNvPr>
            <p:cNvSpPr/>
            <p:nvPr/>
          </p:nvSpPr>
          <p:spPr>
            <a:xfrm>
              <a:off x="969971" y="4967425"/>
              <a:ext cx="177177" cy="177164"/>
            </a:xfrm>
            <a:prstGeom prst="rect">
              <a:avLst/>
            </a:prstGeom>
            <a: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40000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grpSp>
        <p:nvGrpSpPr>
          <p:cNvPr id="35" name="그룹 3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7" name="직사각형 36">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38" name="직사각형 37">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39" name="직사각형 38">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75712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166F161E-668B-4A6B-B241-ECB74A986009}"/>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Quan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sát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endParaRPr lang="ko-KR" altLang="en-US"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8" name="Rectangle 12">
            <a:extLst>
              <a:ext uri="{FF2B5EF4-FFF2-40B4-BE49-F238E27FC236}">
                <a16:creationId xmlns:a16="http://schemas.microsoft.com/office/drawing/2014/main" id="{F1BACDAD-972B-47B6-9108-489C02856F24}"/>
              </a:ext>
            </a:extLst>
          </p:cNvPr>
          <p:cNvSpPr/>
          <p:nvPr/>
        </p:nvSpPr>
        <p:spPr>
          <a:xfrm>
            <a:off x="1018610" y="3120026"/>
            <a:ext cx="3659988" cy="514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Những người không đủ tiền để khám ở phòng khám khu vực sẽ tới khám ở trạm y tế công cộng </a:t>
            </a:r>
          </a:p>
        </p:txBody>
      </p:sp>
      <p:sp>
        <p:nvSpPr>
          <p:cNvPr id="39" name="Rectangle 12">
            <a:extLst>
              <a:ext uri="{FF2B5EF4-FFF2-40B4-BE49-F238E27FC236}">
                <a16:creationId xmlns:a16="http://schemas.microsoft.com/office/drawing/2014/main" id="{F46439DD-DF70-4A97-8920-334200479CD7}"/>
              </a:ext>
            </a:extLst>
          </p:cNvPr>
          <p:cNvSpPr/>
          <p:nvPr/>
        </p:nvSpPr>
        <p:spPr>
          <a:xfrm>
            <a:off x="5182510" y="3120026"/>
            <a:ext cx="3659988" cy="330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200" dirty="0" err="1">
                <a:solidFill>
                  <a:srgbClr val="193EB0"/>
                </a:solidFill>
                <a:latin typeface="SamsungOne-700" panose="020B0803030303020204" pitchFamily="34" charset="0"/>
                <a:ea typeface="SamsungOne-700" panose="020B0803030303020204" pitchFamily="34" charset="0"/>
              </a:rPr>
              <a:t>Khám</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mắt</a:t>
            </a:r>
            <a:r>
              <a:rPr lang="en-US" altLang="ko-KR" sz="1200" dirty="0">
                <a:solidFill>
                  <a:srgbClr val="193EB0"/>
                </a:solidFill>
                <a:latin typeface="SamsungOne-700" panose="020B0803030303020204" pitchFamily="34" charset="0"/>
                <a:ea typeface="SamsungOne-700" panose="020B0803030303020204" pitchFamily="34" charset="0"/>
              </a:rPr>
              <a:t> mà </a:t>
            </a:r>
            <a:r>
              <a:rPr lang="en-US" altLang="ko-KR" sz="1200" dirty="0" err="1">
                <a:solidFill>
                  <a:srgbClr val="193EB0"/>
                </a:solidFill>
                <a:latin typeface="SamsungOne-700" panose="020B0803030303020204" pitchFamily="34" charset="0"/>
                <a:ea typeface="SamsungOne-700" panose="020B0803030303020204" pitchFamily="34" charset="0"/>
              </a:rPr>
              <a:t>không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cần</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chụp</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võng</a:t>
            </a:r>
            <a:r>
              <a:rPr lang="en-US" altLang="ko-KR" sz="1200" dirty="0">
                <a:solidFill>
                  <a:srgbClr val="193EB0"/>
                </a:solidFill>
                <a:latin typeface="SamsungOne-700" panose="020B0803030303020204" pitchFamily="34" charset="0"/>
                <a:ea typeface="SamsungOne-700" panose="020B0803030303020204" pitchFamily="34" charset="0"/>
              </a:rPr>
              <a:t> </a:t>
            </a:r>
            <a:r>
              <a:rPr lang="en-US" altLang="ko-KR" sz="1200" dirty="0" err="1">
                <a:solidFill>
                  <a:srgbClr val="193EB0"/>
                </a:solidFill>
                <a:latin typeface="SamsungOne-700" panose="020B0803030303020204" pitchFamily="34" charset="0"/>
                <a:ea typeface="SamsungOne-700" panose="020B0803030303020204" pitchFamily="34" charset="0"/>
              </a:rPr>
              <a:t>mạc</a:t>
            </a:r>
            <a:endParaRPr lang="en-US" altLang="ko-KR" sz="1200" dirty="0">
              <a:solidFill>
                <a:srgbClr val="193EB0"/>
              </a:solidFill>
              <a:latin typeface="SamsungOne-700" panose="020B0803030303020204" pitchFamily="34" charset="0"/>
              <a:ea typeface="SamsungOne-700" panose="020B0803030303020204" pitchFamily="34" charset="0"/>
            </a:endParaRPr>
          </a:p>
        </p:txBody>
      </p:sp>
      <p:sp>
        <p:nvSpPr>
          <p:cNvPr id="40" name="Rectangle 12">
            <a:extLst>
              <a:ext uri="{FF2B5EF4-FFF2-40B4-BE49-F238E27FC236}">
                <a16:creationId xmlns:a16="http://schemas.microsoft.com/office/drawing/2014/main" id="{2076BF09-B5E6-4254-9CB4-A9F622708F7F}"/>
              </a:ext>
            </a:extLst>
          </p:cNvPr>
          <p:cNvSpPr/>
          <p:nvPr/>
        </p:nvSpPr>
        <p:spPr>
          <a:xfrm>
            <a:off x="1018610" y="4806214"/>
            <a:ext cx="3659988" cy="986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Cần có chẩn đoán sớm và có hướng điều trị thích hợp đối với các bệnh về mắt</a:t>
            </a:r>
          </a:p>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Hầu hết người dân bỏ qua khâu này khi khám ở trạm y tế công cộng</a:t>
            </a:r>
          </a:p>
        </p:txBody>
      </p:sp>
      <p:sp>
        <p:nvSpPr>
          <p:cNvPr id="41" name="Rectangle 12">
            <a:extLst>
              <a:ext uri="{FF2B5EF4-FFF2-40B4-BE49-F238E27FC236}">
                <a16:creationId xmlns:a16="http://schemas.microsoft.com/office/drawing/2014/main" id="{5FA6D561-B68D-44A7-95D6-FCB291C26FC8}"/>
              </a:ext>
            </a:extLst>
          </p:cNvPr>
          <p:cNvSpPr/>
          <p:nvPr/>
        </p:nvSpPr>
        <p:spPr>
          <a:xfrm>
            <a:off x="5182510" y="4806214"/>
            <a:ext cx="3659988" cy="699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200" dirty="0">
                <a:solidFill>
                  <a:srgbClr val="193EB0"/>
                </a:solidFill>
                <a:latin typeface="SamsungOne-700" panose="020B0803030303020204" pitchFamily="34" charset="0"/>
                <a:ea typeface="SamsungOne-700" panose="020B0803030303020204" pitchFamily="34" charset="0"/>
              </a:rPr>
              <a:t>Hầu hết mọi người được kê đơn thuốc giảm đau đơn giản mà không được chẩn đoán bệnh và không hài lòng với phương pháp điều trị</a:t>
            </a:r>
          </a:p>
        </p:txBody>
      </p:sp>
      <p:grpSp>
        <p:nvGrpSpPr>
          <p:cNvPr id="52" name="Group 5">
            <a:extLst>
              <a:ext uri="{FF2B5EF4-FFF2-40B4-BE49-F238E27FC236}">
                <a16:creationId xmlns:a16="http://schemas.microsoft.com/office/drawing/2014/main" id="{29B758C3-4352-4AA1-97AC-5E82798ACCD6}"/>
              </a:ext>
            </a:extLst>
          </p:cNvPr>
          <p:cNvGrpSpPr/>
          <p:nvPr/>
        </p:nvGrpSpPr>
        <p:grpSpPr>
          <a:xfrm>
            <a:off x="796202" y="2465480"/>
            <a:ext cx="8281658" cy="3550937"/>
            <a:chOff x="796457" y="2505824"/>
            <a:chExt cx="8284313" cy="3552075"/>
          </a:xfrm>
        </p:grpSpPr>
        <p:sp>
          <p:nvSpPr>
            <p:cNvPr id="53" name="object 14">
              <a:extLst>
                <a:ext uri="{FF2B5EF4-FFF2-40B4-BE49-F238E27FC236}">
                  <a16:creationId xmlns:a16="http://schemas.microsoft.com/office/drawing/2014/main" id="{CCF93437-D011-4991-AA50-1C4BEDE169FE}"/>
                </a:ext>
              </a:extLst>
            </p:cNvPr>
            <p:cNvSpPr txBox="1"/>
            <p:nvPr/>
          </p:nvSpPr>
          <p:spPr>
            <a:xfrm>
              <a:off x="1379417" y="4377662"/>
              <a:ext cx="3300681" cy="212943"/>
            </a:xfrm>
            <a:prstGeom prst="rect">
              <a:avLst/>
            </a:prstGeom>
          </p:spPr>
          <p:txBody>
            <a:bodyPr vert="horz" wrap="square" lIns="0" tIns="12696" rIns="0" bIns="0" rtlCol="0">
              <a:spAutoFit/>
            </a:bodyPr>
            <a:lstStyle/>
            <a:p>
              <a:pPr>
                <a:spcBef>
                  <a:spcPts val="100"/>
                </a:spcBef>
              </a:pPr>
              <a:r>
                <a:rPr lang="vi-VN" sz="1300" spc="10" dirty="0">
                  <a:solidFill>
                    <a:srgbClr val="193EB0"/>
                  </a:solidFill>
                  <a:latin typeface="SamsungOne-400" panose="020B0503030303020204" pitchFamily="34" charset="0"/>
                  <a:ea typeface="SamsungOne-400" panose="020B0503030303020204" pitchFamily="34" charset="0"/>
                  <a:cs typeface="휴먼편지체"/>
                </a:rPr>
                <a:t>MÔI TRƯỜNG </a:t>
              </a:r>
              <a:r>
                <a:rPr lang="vi-VN" altLang="ko-KR" sz="1300" spc="-50" dirty="0">
                  <a:solidFill>
                    <a:srgbClr val="58595B"/>
                  </a:solidFill>
                  <a:latin typeface="SamsungOne-400" panose="020B0503030303020204" pitchFamily="34" charset="0"/>
                  <a:ea typeface="SamsungOne-400" panose="020B0503030303020204" pitchFamily="34" charset="0"/>
                  <a:cs typeface="휴먼편지체"/>
                </a:rPr>
                <a:t>Quan sát môi trường</a:t>
              </a:r>
              <a:endParaRPr lang="vi-VN" sz="1300" dirty="0">
                <a:latin typeface="SamsungOne-400" panose="020B0503030303020204" pitchFamily="34" charset="0"/>
                <a:ea typeface="SamsungOne-400" panose="020B0503030303020204" pitchFamily="34" charset="0"/>
                <a:cs typeface="휴먼편지체"/>
              </a:endParaRPr>
            </a:p>
          </p:txBody>
        </p:sp>
        <p:sp>
          <p:nvSpPr>
            <p:cNvPr id="54" name="object 15">
              <a:extLst>
                <a:ext uri="{FF2B5EF4-FFF2-40B4-BE49-F238E27FC236}">
                  <a16:creationId xmlns:a16="http://schemas.microsoft.com/office/drawing/2014/main" id="{CAD6D9BA-E70D-43D0-96E4-0FC90A11C4F7}"/>
                </a:ext>
              </a:extLst>
            </p:cNvPr>
            <p:cNvSpPr txBox="1"/>
            <p:nvPr/>
          </p:nvSpPr>
          <p:spPr>
            <a:xfrm>
              <a:off x="905625" y="2505824"/>
              <a:ext cx="8094441" cy="515687"/>
            </a:xfrm>
            <a:prstGeom prst="rect">
              <a:avLst/>
            </a:prstGeom>
          </p:spPr>
          <p:txBody>
            <a:bodyPr vert="horz" wrap="square" lIns="0" tIns="12696" rIns="0" bIns="0" rtlCol="0">
              <a:spAutoFit/>
            </a:bodyPr>
            <a:lstStyle/>
            <a:p>
              <a:pPr>
                <a:lnSpc>
                  <a:spcPct val="100000"/>
                </a:lnSpc>
              </a:pPr>
              <a:endParaRPr lang="vi-VN" sz="1300" dirty="0">
                <a:latin typeface="SamsungOne-400" panose="020B0503030303020204" pitchFamily="34" charset="0"/>
                <a:ea typeface="SamsungOne-400" panose="020B0503030303020204" pitchFamily="34" charset="0"/>
                <a:cs typeface="Times New Roman"/>
              </a:endParaRPr>
            </a:p>
            <a:p>
              <a:pPr marL="460871">
                <a:spcBef>
                  <a:spcPts val="844"/>
                </a:spcBef>
                <a:tabLst>
                  <a:tab pos="3580326" algn="l"/>
                </a:tabLst>
              </a:pPr>
              <a:r>
                <a:rPr lang="vi-VN" sz="1300" spc="35" dirty="0">
                  <a:solidFill>
                    <a:srgbClr val="193EB0"/>
                  </a:solidFill>
                  <a:latin typeface="SamsungOne-400" panose="020B0503030303020204" pitchFamily="34" charset="0"/>
                  <a:ea typeface="SamsungOne-400" panose="020B0503030303020204" pitchFamily="34" charset="0"/>
                  <a:cs typeface="휴먼편지체"/>
                </a:rPr>
                <a:t>CON NGƯỜI</a:t>
              </a:r>
              <a:r>
                <a:rPr lang="vi-VN" sz="1300" spc="200" dirty="0">
                  <a:solidFill>
                    <a:srgbClr val="F68B5F"/>
                  </a:solidFill>
                  <a:latin typeface="SamsungOne-400" panose="020B0503030303020204" pitchFamily="34" charset="0"/>
                  <a:ea typeface="SamsungOne-400" panose="020B0503030303020204" pitchFamily="34" charset="0"/>
                  <a:cs typeface="휴먼편지체"/>
                </a:rPr>
                <a:t> </a:t>
              </a:r>
              <a:r>
                <a:rPr lang="vi-VN" sz="1300" spc="-50" dirty="0">
                  <a:solidFill>
                    <a:srgbClr val="58595B"/>
                  </a:solidFill>
                  <a:latin typeface="SamsungOne-400" panose="020B0503030303020204" pitchFamily="34" charset="0"/>
                  <a:ea typeface="SamsungOne-400" panose="020B0503030303020204" pitchFamily="34" charset="0"/>
                  <a:cs typeface="휴먼편지체"/>
                </a:rPr>
                <a:t>Quan sát con người</a:t>
              </a:r>
              <a:r>
                <a:rPr lang="vi-VN" sz="1300" spc="-55" dirty="0">
                  <a:solidFill>
                    <a:srgbClr val="58595B"/>
                  </a:solidFill>
                  <a:latin typeface="SamsungOne-400" panose="020B0503030303020204" pitchFamily="34" charset="0"/>
                  <a:ea typeface="SamsungOne-400" panose="020B0503030303020204" pitchFamily="34" charset="0"/>
                  <a:cs typeface="휴먼편지체"/>
                </a:rPr>
                <a:t>	</a:t>
              </a:r>
              <a:r>
                <a:rPr lang="vi-VN" altLang="ko-KR" sz="1300" spc="-55" dirty="0">
                  <a:solidFill>
                    <a:srgbClr val="193EB0"/>
                  </a:solidFill>
                  <a:latin typeface="SamsungOne-400" panose="020B0503030303020204" pitchFamily="34" charset="0"/>
                  <a:ea typeface="SamsungOne-400" panose="020B0503030303020204" pitchFamily="34" charset="0"/>
                  <a:cs typeface="휴먼편지체"/>
                </a:rPr>
                <a:t>                                  </a:t>
              </a:r>
              <a:r>
                <a:rPr lang="vi-VN" altLang="ko-KR" sz="1300" spc="85" dirty="0">
                  <a:solidFill>
                    <a:srgbClr val="193EB0"/>
                  </a:solidFill>
                  <a:latin typeface="SamsungOne-400" panose="020B0503030303020204" pitchFamily="34" charset="0"/>
                  <a:ea typeface="SamsungOne-400" panose="020B0503030303020204" pitchFamily="34" charset="0"/>
                  <a:cs typeface="휴먼편지체"/>
                </a:rPr>
                <a:t>CÔNG CỤ</a:t>
              </a:r>
              <a:r>
                <a:rPr lang="vi-VN" altLang="ko-KR" sz="1300" spc="-65" dirty="0">
                  <a:solidFill>
                    <a:srgbClr val="193EB0"/>
                  </a:solidFill>
                  <a:latin typeface="SamsungOne-400" panose="020B0503030303020204" pitchFamily="34" charset="0"/>
                  <a:ea typeface="SamsungOne-400" panose="020B0503030303020204" pitchFamily="34" charset="0"/>
                  <a:cs typeface="휴먼편지체"/>
                </a:rPr>
                <a:t> </a:t>
              </a:r>
              <a:r>
                <a:rPr lang="vi-VN" altLang="ko-KR" sz="1300" spc="-65" dirty="0">
                  <a:latin typeface="SamsungOne-400" panose="020B0503030303020204" pitchFamily="34" charset="0"/>
                  <a:ea typeface="SamsungOne-400" panose="020B0503030303020204" pitchFamily="34" charset="0"/>
                  <a:cs typeface="휴먼편지체"/>
                </a:rPr>
                <a:t>Quan sát các công cụ</a:t>
              </a:r>
              <a:endParaRPr lang="vi-VN" sz="1300" dirty="0">
                <a:latin typeface="SamsungOne-400" panose="020B0503030303020204" pitchFamily="34" charset="0"/>
                <a:ea typeface="SamsungOne-400" panose="020B0503030303020204" pitchFamily="34" charset="0"/>
                <a:cs typeface="휴먼편지체"/>
              </a:endParaRPr>
            </a:p>
          </p:txBody>
        </p:sp>
        <p:sp>
          <p:nvSpPr>
            <p:cNvPr id="55" name="object 16">
              <a:extLst>
                <a:ext uri="{FF2B5EF4-FFF2-40B4-BE49-F238E27FC236}">
                  <a16:creationId xmlns:a16="http://schemas.microsoft.com/office/drawing/2014/main" id="{377F7C0F-9B58-4C9C-9C8F-C68D3026379E}"/>
                </a:ext>
              </a:extLst>
            </p:cNvPr>
            <p:cNvSpPr txBox="1"/>
            <p:nvPr/>
          </p:nvSpPr>
          <p:spPr>
            <a:xfrm>
              <a:off x="5490505" y="4377662"/>
              <a:ext cx="2099942" cy="212879"/>
            </a:xfrm>
            <a:prstGeom prst="rect">
              <a:avLst/>
            </a:prstGeom>
          </p:spPr>
          <p:txBody>
            <a:bodyPr vert="horz" wrap="square" lIns="0" tIns="12696" rIns="0" bIns="0" rtlCol="0">
              <a:spAutoFit/>
            </a:bodyPr>
            <a:lstStyle/>
            <a:p>
              <a:pPr>
                <a:spcBef>
                  <a:spcPts val="100"/>
                </a:spcBef>
              </a:pPr>
              <a:r>
                <a:rPr lang="en-US" sz="1300" dirty="0">
                  <a:solidFill>
                    <a:srgbClr val="193EB0"/>
                  </a:solidFill>
                  <a:latin typeface="SamsungOne-400" panose="020B0503030303020204" pitchFamily="34" charset="0"/>
                  <a:ea typeface="SamsungOne-400" panose="020B0503030303020204" pitchFamily="34" charset="0"/>
                  <a:cs typeface="휴먼편지체"/>
                </a:rPr>
                <a:t>HOẠT ĐỘNG</a:t>
              </a:r>
              <a:r>
                <a:rPr lang="en-US" sz="1300" dirty="0">
                  <a:solidFill>
                    <a:srgbClr val="F68B5F"/>
                  </a:solidFill>
                  <a:latin typeface="SamsungOne-400" panose="020B0503030303020204" pitchFamily="34" charset="0"/>
                  <a:ea typeface="SamsungOne-400" panose="020B0503030303020204" pitchFamily="34" charset="0"/>
                  <a:cs typeface="휴먼편지체"/>
                </a:rPr>
                <a:t> </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Quan </a:t>
              </a:r>
              <a:r>
                <a:rPr lang="en-US" altLang="ko-KR" sz="1300" spc="-55" dirty="0" err="1">
                  <a:solidFill>
                    <a:srgbClr val="58595B"/>
                  </a:solidFill>
                  <a:latin typeface="SamsungOne-400" panose="020B0503030303020204" pitchFamily="34" charset="0"/>
                  <a:ea typeface="SamsungOne-400" panose="020B0503030303020204" pitchFamily="34" charset="0"/>
                  <a:cs typeface="휴먼편지체"/>
                </a:rPr>
                <a:t>sát</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err="1">
                  <a:solidFill>
                    <a:srgbClr val="58595B"/>
                  </a:solidFill>
                  <a:latin typeface="SamsungOne-400" panose="020B0503030303020204" pitchFamily="34" charset="0"/>
                  <a:ea typeface="SamsungOne-400" panose="020B0503030303020204" pitchFamily="34" charset="0"/>
                  <a:cs typeface="휴먼편지체"/>
                </a:rPr>
                <a:t>hoạt</a:t>
              </a:r>
              <a:r>
                <a:rPr lang="en-US" altLang="ko-KR" sz="1300" spc="-55" dirty="0">
                  <a:solidFill>
                    <a:srgbClr val="58595B"/>
                  </a:solidFill>
                  <a:latin typeface="SamsungOne-400" panose="020B0503030303020204" pitchFamily="34" charset="0"/>
                  <a:ea typeface="SamsungOne-400" panose="020B0503030303020204" pitchFamily="34" charset="0"/>
                  <a:cs typeface="휴먼편지체"/>
                </a:rPr>
                <a:t> </a:t>
              </a:r>
              <a:r>
                <a:rPr lang="en-US" altLang="ko-KR" sz="1300" spc="-55" dirty="0" err="1">
                  <a:solidFill>
                    <a:srgbClr val="58595B"/>
                  </a:solidFill>
                  <a:latin typeface="SamsungOne-400" panose="020B0503030303020204" pitchFamily="34" charset="0"/>
                  <a:ea typeface="SamsungOne-400" panose="020B0503030303020204" pitchFamily="34" charset="0"/>
                  <a:cs typeface="휴먼편지체"/>
                </a:rPr>
                <a:t>động</a:t>
              </a:r>
              <a:endParaRPr lang="en-US" sz="1300" dirty="0">
                <a:latin typeface="SamsungOne-400" panose="020B0503030303020204" pitchFamily="34" charset="0"/>
                <a:ea typeface="SamsungOne-400" panose="020B0503030303020204" pitchFamily="34" charset="0"/>
                <a:cs typeface="휴먼편지체"/>
              </a:endParaRPr>
            </a:p>
          </p:txBody>
        </p:sp>
        <p:grpSp>
          <p:nvGrpSpPr>
            <p:cNvPr id="56" name="Group 4">
              <a:extLst>
                <a:ext uri="{FF2B5EF4-FFF2-40B4-BE49-F238E27FC236}">
                  <a16:creationId xmlns:a16="http://schemas.microsoft.com/office/drawing/2014/main" id="{A2CAEA8E-8DBB-4A80-A041-33D411D3D023}"/>
                </a:ext>
              </a:extLst>
            </p:cNvPr>
            <p:cNvGrpSpPr/>
            <p:nvPr/>
          </p:nvGrpSpPr>
          <p:grpSpPr>
            <a:xfrm>
              <a:off x="796457" y="2543402"/>
              <a:ext cx="8284313" cy="3514497"/>
              <a:chOff x="796457" y="2543403"/>
              <a:chExt cx="8284313" cy="2660718"/>
            </a:xfrm>
          </p:grpSpPr>
          <p:sp>
            <p:nvSpPr>
              <p:cNvPr id="61" name="object 11">
                <a:extLst>
                  <a:ext uri="{FF2B5EF4-FFF2-40B4-BE49-F238E27FC236}">
                    <a16:creationId xmlns:a16="http://schemas.microsoft.com/office/drawing/2014/main" id="{586651DA-D8F2-479A-BBBF-A0AB8476E56A}"/>
                  </a:ext>
                </a:extLst>
              </p:cNvPr>
              <p:cNvSpPr/>
              <p:nvPr/>
            </p:nvSpPr>
            <p:spPr>
              <a:xfrm>
                <a:off x="796457" y="2543403"/>
                <a:ext cx="8284313" cy="2660718"/>
              </a:xfrm>
              <a:custGeom>
                <a:avLst/>
                <a:gdLst/>
                <a:ahLst/>
                <a:cxnLst/>
                <a:rect l="l" t="t" r="r" b="b"/>
                <a:pathLst>
                  <a:path w="6287770" h="1840865">
                    <a:moveTo>
                      <a:pt x="0" y="1840509"/>
                    </a:moveTo>
                    <a:lnTo>
                      <a:pt x="6287300" y="1840509"/>
                    </a:lnTo>
                    <a:lnTo>
                      <a:pt x="6287300" y="0"/>
                    </a:lnTo>
                    <a:lnTo>
                      <a:pt x="0" y="0"/>
                    </a:lnTo>
                    <a:lnTo>
                      <a:pt x="0" y="1840509"/>
                    </a:lnTo>
                    <a:close/>
                  </a:path>
                </a:pathLst>
              </a:custGeom>
              <a:ln w="12699">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nvGrpSpPr>
              <p:cNvPr id="62" name="Group 3">
                <a:extLst>
                  <a:ext uri="{FF2B5EF4-FFF2-40B4-BE49-F238E27FC236}">
                    <a16:creationId xmlns:a16="http://schemas.microsoft.com/office/drawing/2014/main" id="{18A24FDF-777E-4EBB-AD1B-F9D376E2C351}"/>
                  </a:ext>
                </a:extLst>
              </p:cNvPr>
              <p:cNvGrpSpPr/>
              <p:nvPr/>
            </p:nvGrpSpPr>
            <p:grpSpPr>
              <a:xfrm>
                <a:off x="1025264" y="2744543"/>
                <a:ext cx="7826676" cy="2258720"/>
                <a:chOff x="1025264" y="2744543"/>
                <a:chExt cx="7826676" cy="2258720"/>
              </a:xfrm>
            </p:grpSpPr>
            <p:sp>
              <p:nvSpPr>
                <p:cNvPr id="63" name="object 25">
                  <a:extLst>
                    <a:ext uri="{FF2B5EF4-FFF2-40B4-BE49-F238E27FC236}">
                      <a16:creationId xmlns:a16="http://schemas.microsoft.com/office/drawing/2014/main" id="{BE4EB440-0228-4C0E-82D4-960AC480AED8}"/>
                    </a:ext>
                  </a:extLst>
                </p:cNvPr>
                <p:cNvSpPr/>
                <p:nvPr/>
              </p:nvSpPr>
              <p:spPr>
                <a:xfrm>
                  <a:off x="4938324" y="2744543"/>
                  <a:ext cx="0" cy="2258720"/>
                </a:xfrm>
                <a:custGeom>
                  <a:avLst/>
                  <a:gdLst/>
                  <a:ahLst/>
                  <a:cxnLst/>
                  <a:rect l="l" t="t" r="r" b="b"/>
                  <a:pathLst>
                    <a:path h="1562734">
                      <a:moveTo>
                        <a:pt x="0" y="0"/>
                      </a:moveTo>
                      <a:lnTo>
                        <a:pt x="0" y="1562201"/>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64" name="object 26">
                  <a:extLst>
                    <a:ext uri="{FF2B5EF4-FFF2-40B4-BE49-F238E27FC236}">
                      <a16:creationId xmlns:a16="http://schemas.microsoft.com/office/drawing/2014/main" id="{AB62085D-1E47-4A95-B5F1-5B67AF955CFA}"/>
                    </a:ext>
                  </a:extLst>
                </p:cNvPr>
                <p:cNvSpPr/>
                <p:nvPr/>
              </p:nvSpPr>
              <p:spPr>
                <a:xfrm>
                  <a:off x="1025264" y="3798729"/>
                  <a:ext cx="7826676" cy="0"/>
                </a:xfrm>
                <a:custGeom>
                  <a:avLst/>
                  <a:gdLst/>
                  <a:ahLst/>
                  <a:cxnLst/>
                  <a:rect l="l" t="t" r="r" b="b"/>
                  <a:pathLst>
                    <a:path w="5940425">
                      <a:moveTo>
                        <a:pt x="0" y="0"/>
                      </a:moveTo>
                      <a:lnTo>
                        <a:pt x="5940005" y="0"/>
                      </a:lnTo>
                    </a:path>
                  </a:pathLst>
                </a:custGeom>
                <a:ln w="3175">
                  <a:solidFill>
                    <a:srgbClr val="193EB0"/>
                  </a:solidFill>
                </a:ln>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grpSp>
        <p:sp>
          <p:nvSpPr>
            <p:cNvPr id="57" name="object 27">
              <a:extLst>
                <a:ext uri="{FF2B5EF4-FFF2-40B4-BE49-F238E27FC236}">
                  <a16:creationId xmlns:a16="http://schemas.microsoft.com/office/drawing/2014/main" id="{235AFDC9-31FD-4DCB-81E2-FCA426FCE07C}"/>
                </a:ext>
              </a:extLst>
            </p:cNvPr>
            <p:cNvSpPr/>
            <p:nvPr/>
          </p:nvSpPr>
          <p:spPr>
            <a:xfrm>
              <a:off x="5185589" y="4382498"/>
              <a:ext cx="233436" cy="256066"/>
            </a:xfrm>
            <a:prstGeom prst="rect">
              <a:avLst/>
            </a:prstGeom>
            <a: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58" name="object 28">
              <a:extLst>
                <a:ext uri="{FF2B5EF4-FFF2-40B4-BE49-F238E27FC236}">
                  <a16:creationId xmlns:a16="http://schemas.microsoft.com/office/drawing/2014/main" id="{A45235E4-3B7D-4465-8B64-42AD49B37F9C}"/>
                </a:ext>
              </a:extLst>
            </p:cNvPr>
            <p:cNvSpPr/>
            <p:nvPr/>
          </p:nvSpPr>
          <p:spPr>
            <a:xfrm>
              <a:off x="5184172" y="2750780"/>
              <a:ext cx="231594" cy="254316"/>
            </a:xfrm>
            <a:prstGeom prst="rect">
              <a:avLst/>
            </a:prstGeom>
            <a: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59" name="object 29">
              <a:extLst>
                <a:ext uri="{FF2B5EF4-FFF2-40B4-BE49-F238E27FC236}">
                  <a16:creationId xmlns:a16="http://schemas.microsoft.com/office/drawing/2014/main" id="{AC2A800F-5EB9-4EB5-B827-8EB38713D8A9}"/>
                </a:ext>
              </a:extLst>
            </p:cNvPr>
            <p:cNvSpPr/>
            <p:nvPr/>
          </p:nvSpPr>
          <p:spPr>
            <a:xfrm>
              <a:off x="1025260" y="2729073"/>
              <a:ext cx="271151" cy="297460"/>
            </a:xfrm>
            <a:prstGeom prst="rect">
              <a:avLst/>
            </a:prstGeom>
            <a:blipFill>
              <a:blip r:embed="rId7" cstate="print">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sp>
          <p:nvSpPr>
            <p:cNvPr id="60" name="object 30">
              <a:extLst>
                <a:ext uri="{FF2B5EF4-FFF2-40B4-BE49-F238E27FC236}">
                  <a16:creationId xmlns:a16="http://schemas.microsoft.com/office/drawing/2014/main" id="{77893F12-4F84-4E4D-B1FD-082F1C25294B}"/>
                </a:ext>
              </a:extLst>
            </p:cNvPr>
            <p:cNvSpPr/>
            <p:nvPr/>
          </p:nvSpPr>
          <p:spPr>
            <a:xfrm>
              <a:off x="1062975" y="4356068"/>
              <a:ext cx="233436" cy="256066"/>
            </a:xfrm>
            <a:prstGeom prst="rect">
              <a:avLst/>
            </a:prstGeom>
            <a: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400" panose="020B0503030303020204" pitchFamily="34" charset="0"/>
                <a:ea typeface="SamsungOne-400" panose="020B0503030303020204" pitchFamily="34" charset="0"/>
              </a:endParaRP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28" name="직사각형 27">
            <a:extLst>
              <a:ext uri="{FF2B5EF4-FFF2-40B4-BE49-F238E27FC236}">
                <a16:creationId xmlns:a16="http://schemas.microsoft.com/office/drawing/2014/main" id="{D6B095D5-CBCA-4602-976E-2FAD37854C85}"/>
              </a:ext>
            </a:extLst>
          </p:cNvPr>
          <p:cNvSpPr/>
          <p:nvPr/>
        </p:nvSpPr>
        <p:spPr>
          <a:xfrm>
            <a:off x="548307" y="1477044"/>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07438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551F01E8-8777-4A7B-AD71-63E7C805C68C}"/>
              </a:ext>
            </a:extLst>
          </p:cNvPr>
          <p:cNvSpPr/>
          <p:nvPr/>
        </p:nvSpPr>
        <p:spPr>
          <a:xfrm>
            <a:off x="990000" y="3038807"/>
            <a:ext cx="8344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Tư</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duy</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thiết</a:t>
            </a:r>
            <a:r>
              <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3600" b="1" dirty="0" err="1">
                <a:solidFill>
                  <a:schemeClr val="tx1"/>
                </a:solidFill>
                <a:latin typeface="iCiel Samsung Sharp Sans Regular" pitchFamily="2" charset="77"/>
                <a:ea typeface="iCiel Samsung Sharp Sans Regular" pitchFamily="2" charset="77"/>
                <a:cs typeface="iCiel Samsung Sharp Sans Regular" pitchFamily="2" charset="77"/>
              </a:rPr>
              <a:t>kế</a:t>
            </a:r>
            <a:endParaRPr lang="en-US" altLang="ko-KR" sz="36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11"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000" b="1" dirty="0">
                <a:solidFill>
                  <a:schemeClr val="bg1">
                    <a:lumMod val="50000"/>
                  </a:schemeClr>
                </a:solidFill>
                <a:latin typeface="iCiel Samsung Sharp Sans Regular" pitchFamily="2" charset="77"/>
                <a:ea typeface="iCiel Samsung Sharp Sans Regular" pitchFamily="2" charset="77"/>
                <a:cs typeface="iCiel Samsung Sharp Sans Regular" pitchFamily="2" charset="77"/>
              </a:rPr>
              <a:t>BÀI 1.</a:t>
            </a:r>
          </a:p>
        </p:txBody>
      </p:sp>
      <p:grpSp>
        <p:nvGrpSpPr>
          <p:cNvPr id="12" name="그룹 11">
            <a:extLst>
              <a:ext uri="{FF2B5EF4-FFF2-40B4-BE49-F238E27FC236}">
                <a16:creationId xmlns:a16="http://schemas.microsoft.com/office/drawing/2014/main" id="{B43F08FA-EF17-464C-9173-E659C3FFFC64}"/>
              </a:ext>
            </a:extLst>
          </p:cNvPr>
          <p:cNvGrpSpPr/>
          <p:nvPr/>
        </p:nvGrpSpPr>
        <p:grpSpPr>
          <a:xfrm>
            <a:off x="1051644" y="3971927"/>
            <a:ext cx="5702300" cy="708006"/>
            <a:chOff x="1051644" y="4065237"/>
            <a:chExt cx="5702300" cy="708006"/>
          </a:xfrm>
        </p:grpSpPr>
        <p:sp>
          <p:nvSpPr>
            <p:cNvPr id="13" name="직사각형 12">
              <a:extLst>
                <a:ext uri="{FF2B5EF4-FFF2-40B4-BE49-F238E27FC236}">
                  <a16:creationId xmlns:a16="http://schemas.microsoft.com/office/drawing/2014/main" id="{8CEA84EE-1CFD-4B57-A1C8-06A1AB4ACA44}"/>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1.1. </a:t>
              </a: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Tư duy thiết kế là gì và tại sao cần tư duy thiết kế?</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4" name="직사각형 13">
              <a:extLst>
                <a:ext uri="{FF2B5EF4-FFF2-40B4-BE49-F238E27FC236}">
                  <a16:creationId xmlns:a16="http://schemas.microsoft.com/office/drawing/2014/main" id="{490AEC04-CD1D-4B88-858B-CBB56559D797}"/>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sp>
          <p:nvSpPr>
            <p:cNvPr id="15" name="직사각형 14">
              <a:extLst>
                <a:ext uri="{FF2B5EF4-FFF2-40B4-BE49-F238E27FC236}">
                  <a16:creationId xmlns:a16="http://schemas.microsoft.com/office/drawing/2014/main" id="{475B5DE5-347D-4119-80E7-2377740127D9}"/>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vi-VN" altLang="ko-KR" dirty="0">
                  <a:solidFill>
                    <a:schemeClr val="bg1">
                      <a:lumMod val="65000"/>
                    </a:schemeClr>
                  </a:solidFill>
                  <a:latin typeface="SamsungOne-400" panose="020B0503030303020204" pitchFamily="34" charset="0"/>
                  <a:ea typeface="SamsungOne-400" panose="020B0503030303020204" pitchFamily="34" charset="0"/>
                </a:rPr>
                <a:t>Năm bước tư duy thiết kế</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42D16157-71AB-4EEC-81F2-DE5463F000C0}"/>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endParaRPr>
            </a:p>
          </p:txBody>
        </p:sp>
      </p:grpSp>
    </p:spTree>
    <p:extLst>
      <p:ext uri="{BB962C8B-B14F-4D97-AF65-F5344CB8AC3E}">
        <p14:creationId xmlns:p14="http://schemas.microsoft.com/office/powerpoint/2010/main" val="1223733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Bước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#3: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tích</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8207513F-6795-469E-BE8A-9E0C3E1C4B98}"/>
              </a:ext>
            </a:extLst>
          </p:cNvPr>
          <p:cNvSpPr/>
          <p:nvPr/>
        </p:nvSpPr>
        <p:spPr>
          <a:xfrm>
            <a:off x="712560" y="4700124"/>
            <a:ext cx="8630057"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trò</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chuyện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08"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mình.</a:t>
            </a:r>
          </a:p>
        </p:txBody>
      </p:sp>
      <p:grpSp>
        <p:nvGrpSpPr>
          <p:cNvPr id="3" name="그룹 2"/>
          <p:cNvGrpSpPr/>
          <p:nvPr/>
        </p:nvGrpSpPr>
        <p:grpSpPr>
          <a:xfrm>
            <a:off x="2365987" y="2679996"/>
            <a:ext cx="5323201" cy="1675275"/>
            <a:chOff x="2442422" y="2564058"/>
            <a:chExt cx="5323201" cy="1675275"/>
          </a:xfrm>
        </p:grpSpPr>
        <p:grpSp>
          <p:nvGrpSpPr>
            <p:cNvPr id="2" name="Group 1">
              <a:extLst>
                <a:ext uri="{FF2B5EF4-FFF2-40B4-BE49-F238E27FC236}">
                  <a16:creationId xmlns:a16="http://schemas.microsoft.com/office/drawing/2014/main" id="{AFD0964F-5C75-4D77-868D-7475FC68A195}"/>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4D03C962-15B9-4148-9588-B87812EE4D16}"/>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68A5B876-7FDA-4B2A-BE01-91EF6A40E7BB}"/>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định</a:t>
                </a:r>
              </a:p>
            </p:txBody>
          </p:sp>
          <p:sp>
            <p:nvSpPr>
              <p:cNvPr id="39" name="육각형 38">
                <a:extLst>
                  <a:ext uri="{FF2B5EF4-FFF2-40B4-BE49-F238E27FC236}">
                    <a16:creationId xmlns:a16="http://schemas.microsoft.com/office/drawing/2014/main" id="{A704FC73-C1B4-4282-BB1D-BBFA6D6BCC45}"/>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BA4F3CE4-7BBD-497E-A2CA-C77950A026FD}"/>
                  </a:ext>
                </a:extLst>
              </p:cNvPr>
              <p:cNvSpPr txBox="1"/>
              <p:nvPr/>
            </p:nvSpPr>
            <p:spPr>
              <a:xfrm>
                <a:off x="3530812" y="3637229"/>
                <a:ext cx="1049254" cy="200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66664909-D610-4361-B34B-7D90A70D1C63}"/>
                  </a:ext>
                </a:extLst>
              </p:cNvPr>
              <p:cNvSpPr/>
              <p:nvPr/>
            </p:nvSpPr>
            <p:spPr>
              <a:xfrm>
                <a:off x="4538882"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37" name="TextBox 36">
                <a:extLst>
                  <a:ext uri="{FF2B5EF4-FFF2-40B4-BE49-F238E27FC236}">
                    <a16:creationId xmlns:a16="http://schemas.microsoft.com/office/drawing/2014/main" id="{A46A8C8B-B285-4435-A27C-9FFA2AC6C39D}"/>
                  </a:ext>
                </a:extLst>
              </p:cNvPr>
              <p:cNvSpPr txBox="1"/>
              <p:nvPr/>
            </p:nvSpPr>
            <p:spPr>
              <a:xfrm>
                <a:off x="4579444" y="2967889"/>
                <a:ext cx="1049254"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Phân</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tích</a:t>
                </a:r>
                <a:endParaRPr lang="en-US" altLang="ko-KR" dirty="0">
                  <a:solidFill>
                    <a:prstClr val="white"/>
                  </a:solidFill>
                  <a:latin typeface="SamsungOne-700" panose="020B0803030303020204" pitchFamily="34" charset="0"/>
                  <a:ea typeface="SamsungOne-700" panose="020B0803030303020204" pitchFamily="34" charset="0"/>
                </a:endParaRPr>
              </a:p>
            </p:txBody>
          </p:sp>
          <p:sp>
            <p:nvSpPr>
              <p:cNvPr id="34" name="육각형 33">
                <a:extLst>
                  <a:ext uri="{FF2B5EF4-FFF2-40B4-BE49-F238E27FC236}">
                    <a16:creationId xmlns:a16="http://schemas.microsoft.com/office/drawing/2014/main" id="{78858983-442F-443D-84CE-613EA6515D37}"/>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6C583F26-DB0E-4B91-9C16-21570799AF90}"/>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FDF68327-8B4C-4110-AF54-10CD78A36084}"/>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19" name="TextBox 18">
              <a:extLst>
                <a:ext uri="{FF2B5EF4-FFF2-40B4-BE49-F238E27FC236}">
                  <a16:creationId xmlns:a16="http://schemas.microsoft.com/office/drawing/2014/main" id="{F684EE6D-A10C-46A2-B2BF-3C8EEC89CEAC}"/>
                </a:ext>
              </a:extLst>
            </p:cNvPr>
            <p:cNvSpPr txBox="1"/>
            <p:nvPr/>
          </p:nvSpPr>
          <p:spPr>
            <a:xfrm>
              <a:off x="5627860" y="3382786"/>
              <a:ext cx="104891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sz="1300" dirty="0">
                  <a:solidFill>
                    <a:prstClr val="black">
                      <a:lumMod val="75000"/>
                      <a:lumOff val="25000"/>
                    </a:prstClr>
                  </a:solidFill>
                  <a:cs typeface="Times New Roman" panose="02020603050405020304" pitchFamily="18" charset="0"/>
                </a:rPr>
                <a:t>Xây dựng ý </a:t>
              </a:r>
            </a:p>
            <a:p>
              <a:pPr algn="ctr"/>
              <a:r>
                <a:rPr lang="vi-VN" altLang="ko-KR" sz="1300" dirty="0">
                  <a:solidFill>
                    <a:prstClr val="black">
                      <a:lumMod val="75000"/>
                      <a:lumOff val="25000"/>
                    </a:prstClr>
                  </a:solidFill>
                  <a:cs typeface="Times New Roman" panose="02020603050405020304" pitchFamily="18" charset="0"/>
                </a:rPr>
                <a:t>tưởng và </a:t>
              </a:r>
            </a:p>
            <a:p>
              <a:pPr algn="ctr"/>
              <a:r>
                <a:rPr lang="vi-VN" altLang="ko-KR" sz="1300" dirty="0">
                  <a:solidFill>
                    <a:prstClr val="black">
                      <a:lumMod val="75000"/>
                      <a:lumOff val="25000"/>
                    </a:prstClr>
                  </a:solidFill>
                  <a:cs typeface="Times New Roman" panose="02020603050405020304" pitchFamily="18" charset="0"/>
                </a:rPr>
                <a:t>Thiết kế mẫu</a:t>
              </a: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20497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tượng đại diện:</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6"/>
            <a:ext cx="8630057" cy="3259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Định nghĩa</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tượng đại diện là một người giả định đại diện cho một kiểu người sử dụng một sản phẩm hoặc dịch vụ và dựa trên dữ liệu thu được từ các cuộc khảo sát.</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chúng ta tạo một đối tượng đại diện để tìm ra giải pháp và suy nghĩ từ góc nhìn của khách hàng, cũng như tạo sự đồng thuận, đối tượng đại diện được tạo ra trong quá trình phân tích sẽ là công cụ để xác định nhu cầu thật sự của khách hàng. Nếu thực sự hiểu và đồng cảm với đối tượng đại diện mà chúng ta đã tạo ra thì giải pháp của chúng ta sẽ là một giải pháp bền vững và cần thiết cho thế giới.</a:t>
            </a:r>
          </a:p>
          <a:p>
            <a:pPr marL="509588">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điều cần cân nhắc khi tạo đối tượng đại diện</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sử dụng nghiên cứu, chúng ta dự đoán sát nhất cách ứng xử của con người trong một tình huống và môi trường cụ thể. Bạn không cần phải nêu ra một khảo sát thực tế mà chỉ cần giới thiệu một người bạn thân, vẽ một đối tượng đại diện với một cá tính riêng biệt.</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Đừng lo nếu bạn thấy đối tượng đại diện không cân xứng. Đối tượng đại diện của bạn không nhất thiết phải là một đối tượng đại diện chung chung. Bạn có thể vẽ đối tượng đại diện theo các đặc điểm riêng, hơi thái quá cũng được.</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0817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tượng đại diện:</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5"/>
            <a:ext cx="8630057" cy="1048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Thông tin cá nhân</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Sẽ dễ hình dung hơn nếu bạn tạo các yếu tố khách quan mô tả đối tượng đại diện như tuổi, giới tính và nghề nghiệp. Bằng cách phân chia đối tượng đại diện với những thông tin cơ bản này, bạn sẽ thấy rõ đối tượng đại diện đại diện cho nhóm người nào.</a:t>
            </a:r>
          </a:p>
        </p:txBody>
      </p:sp>
      <p:sp>
        <p:nvSpPr>
          <p:cNvPr id="9" name="직사각형 2">
            <a:extLst>
              <a:ext uri="{FF2B5EF4-FFF2-40B4-BE49-F238E27FC236}">
                <a16:creationId xmlns:a16="http://schemas.microsoft.com/office/drawing/2014/main" id="{123E63DA-1F5C-437B-909D-75045B533D7D}"/>
              </a:ext>
            </a:extLst>
          </p:cNvPr>
          <p:cNvSpPr/>
          <p:nvPr/>
        </p:nvSpPr>
        <p:spPr>
          <a:xfrm>
            <a:off x="1353503" y="3470168"/>
            <a:ext cx="7800657" cy="1555673"/>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latin typeface="SamsungOne-400" panose="020B0503030303020204" pitchFamily="34" charset="0"/>
                <a:ea typeface="SamsungOne-400" panose="020B0503030303020204" pitchFamily="34" charset="0"/>
              </a:rPr>
              <a:t>Tôi _____ </a:t>
            </a:r>
            <a:r>
              <a:rPr lang="en-US" altLang="ko-KR" sz="1400" dirty="0" err="1">
                <a:solidFill>
                  <a:srgbClr val="1428A0"/>
                </a:solidFill>
                <a:latin typeface="SamsungOne-400" panose="020B0503030303020204" pitchFamily="34" charset="0"/>
                <a:ea typeface="SamsungOne-400" panose="020B0503030303020204" pitchFamily="34" charset="0"/>
              </a:rPr>
              <a:t>tuổi</a:t>
            </a:r>
            <a:r>
              <a:rPr lang="en-US" altLang="ko-KR" sz="1400" dirty="0">
                <a:solidFill>
                  <a:srgbClr val="1428A0"/>
                </a:solidFill>
                <a:latin typeface="SamsungOne-400" panose="020B0503030303020204" pitchFamily="34" charset="0"/>
                <a:ea typeface="SamsungOne-400" panose="020B0503030303020204" pitchFamily="34" charset="0"/>
              </a:rPr>
              <a:t>.</a:t>
            </a:r>
          </a:p>
          <a:p>
            <a:r>
              <a:rPr lang="en-US" altLang="ko-KR" sz="1400" dirty="0">
                <a:solidFill>
                  <a:srgbClr val="1428A0"/>
                </a:solidFill>
                <a:latin typeface="SamsungOne-400" panose="020B0503030303020204" pitchFamily="34" charset="0"/>
                <a:ea typeface="SamsungOne-400" panose="020B0503030303020204" pitchFamily="34" charset="0"/>
              </a:rPr>
              <a:t>Công việc </a:t>
            </a:r>
            <a:r>
              <a:rPr lang="en-US" altLang="ko-KR" sz="1400" dirty="0" err="1">
                <a:solidFill>
                  <a:srgbClr val="1428A0"/>
                </a:solidFill>
                <a:latin typeface="SamsungOne-400" panose="020B0503030303020204" pitchFamily="34" charset="0"/>
                <a:ea typeface="SamsungOne-400" panose="020B0503030303020204" pitchFamily="34" charset="0"/>
              </a:rPr>
              <a:t>của</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________________, </a:t>
            </a:r>
            <a:r>
              <a:rPr lang="en-US" altLang="ko-KR" sz="1400" dirty="0" err="1">
                <a:solidFill>
                  <a:srgbClr val="1428A0"/>
                </a:solidFill>
                <a:latin typeface="SamsungOne-400" panose="020B0503030303020204" pitchFamily="34" charset="0"/>
                <a:ea typeface="SamsungOne-400" panose="020B0503030303020204" pitchFamily="34" charset="0"/>
              </a:rPr>
              <a:t>và</a:t>
            </a:r>
            <a:r>
              <a:rPr lang="en-US" altLang="ko-KR" sz="1400" dirty="0">
                <a:solidFill>
                  <a:srgbClr val="1428A0"/>
                </a:solidFill>
                <a:latin typeface="SamsungOne-400" panose="020B0503030303020204" pitchFamily="34" charset="0"/>
                <a:ea typeface="SamsungOne-400" panose="020B0503030303020204" pitchFamily="34" charset="0"/>
              </a:rPr>
              <a:t> việc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làm</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________________.</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657041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tượng đại diện:</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727"/>
            <a:ext cx="8630057" cy="3669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2. Điểm tiếp xúc</a:t>
            </a:r>
          </a:p>
          <a:p>
            <a:pPr marL="639571" lvl="1"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Chúng ta sẽ gặp kiểu người nào, cần mang gì theo, trong môi trường nào? </a:t>
            </a:r>
          </a:p>
          <a:p>
            <a:pPr marL="639571" lvl="1"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Bằng cách nhìn vào cuộc sống của đối tượng đại diện thông qua các tầng lớp xã hội, nhu yếu phẩm và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457063" lvl="1">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môi trường chính, chúng ta có thể xác định cụ thể họ muốn gì trong môi trường nào, và cần cân nhắc những yếu tố nào để giải pháp có ý nghĩa và được sử dụng để phát triển trong tương lai.</a:t>
            </a:r>
          </a:p>
          <a:p>
            <a:pPr marL="1096634" lvl="2"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Tầng lớp xã hội: Đối tượng đại diện sống cùng, nói chuyện và chia sẻ suy nghĩ với kiểu người nào? Hãy nghĩ đến những người xung quanh đối tượng đại diện đó, và lý do họ ở bên đối tượng đại diện.</a:t>
            </a:r>
          </a:p>
          <a:p>
            <a:pPr marL="1096634" lvl="2"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Nhu yếu phẩm: Đồ vật nào quan trọng với đối tượng đại diện hoặc luôn được đối tượng đại diện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914126" lvl="2">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mang theo? Trong khi tìm hiểu về nhu yếu phẩm, hãy nghĩ đến lý do tại sao chúng lại cần thiết cho đối tượng đại diện.</a:t>
            </a:r>
          </a:p>
          <a:p>
            <a:pPr marL="1096634" lvl="2" indent="-182508">
              <a:spcAft>
                <a:spcPts val="800"/>
              </a:spcAft>
              <a:buClr>
                <a:srgbClr val="193EB0"/>
              </a:buClr>
              <a:buFont typeface="SamsungOne 400" panose="020B0503030303020204" pitchFamily="34" charset="0"/>
              <a:buChar char="‣"/>
            </a:pPr>
            <a:r>
              <a:rPr lang="vi-VN" sz="1300" dirty="0">
                <a:solidFill>
                  <a:schemeClr val="tx1">
                    <a:lumMod val="85000"/>
                    <a:lumOff val="15000"/>
                  </a:schemeClr>
                </a:solidFill>
                <a:latin typeface="Arial" panose="020B0503030303020204" pitchFamily="34" charset="0"/>
                <a:ea typeface="SamsungOne-400" panose="020B0503030303020204" pitchFamily="34" charset="0"/>
              </a:rPr>
              <a:t>Môi trường chính: Đối tượng đại diện thường dành thời gian của mình ở đâu? Hãy nghĩ đến tất cả,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914126" lvl="2">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từ môi trường vật lý như trường học, cửa hàng, ngân hàng và bến xe buýt, cũng như môi trường số </a:t>
            </a:r>
            <a:endParaRPr lang="en-US" sz="1300" dirty="0">
              <a:solidFill>
                <a:schemeClr val="tx1">
                  <a:lumMod val="85000"/>
                  <a:lumOff val="15000"/>
                </a:schemeClr>
              </a:solidFill>
              <a:latin typeface="Arial" panose="020B0503030303020204" pitchFamily="34" charset="0"/>
              <a:ea typeface="SamsungOne-400" panose="020B0503030303020204" pitchFamily="34" charset="0"/>
            </a:endParaRPr>
          </a:p>
          <a:p>
            <a:pPr marL="914126" lvl="2">
              <a:spcAft>
                <a:spcPts val="800"/>
              </a:spcAft>
              <a:buClr>
                <a:srgbClr val="193EB0"/>
              </a:buClr>
            </a:pPr>
            <a:r>
              <a:rPr lang="vi-VN" sz="1300" dirty="0">
                <a:solidFill>
                  <a:schemeClr val="tx1">
                    <a:lumMod val="85000"/>
                    <a:lumOff val="15000"/>
                  </a:schemeClr>
                </a:solidFill>
                <a:latin typeface="Arial" panose="020B0503030303020204" pitchFamily="34" charset="0"/>
                <a:ea typeface="SamsungOne-400" panose="020B0503030303020204" pitchFamily="34" charset="0"/>
              </a:rPr>
              <a:t>như trang web, trang SNS và ứng dụng di động.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4454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tượng đại diện:</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5"/>
            <a:ext cx="8630057" cy="256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Giá trị</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kết quả khảo sát, hãy xác định “giá trị” mà khách hàng cho là có ý nghĩa. Điều gì là quan trọng nhất với họ? Điều gì làm cho họ hạnh phúc? Bạn có muốn duy trì điều gì không? </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những câu hỏi sau, hãy tìm ra giá trị cốt lõi mà đối tượng đại diện của chúng ta có.</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giải quyết vấn đề đúng hướng, việc tìm ra giá trị cốt lõi mà đối tượng đại diện cho là có ý nghĩa là vô cùng quan trọng.</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0" name="직사각형 11">
            <a:extLst>
              <a:ext uri="{FF2B5EF4-FFF2-40B4-BE49-F238E27FC236}">
                <a16:creationId xmlns:a16="http://schemas.microsoft.com/office/drawing/2014/main" id="{0F14CA93-FF0C-4007-8F8C-F62ED62032CE}"/>
              </a:ext>
            </a:extLst>
          </p:cNvPr>
          <p:cNvSpPr/>
          <p:nvPr/>
        </p:nvSpPr>
        <p:spPr>
          <a:xfrm>
            <a:off x="1328841" y="4287493"/>
            <a:ext cx="7906385" cy="1353005"/>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rgbClr val="1428A0"/>
                </a:solidFill>
                <a:latin typeface="SamsungOne-400" panose="020B0503030303020204" pitchFamily="34" charset="0"/>
                <a:ea typeface="SamsungOne-400" panose="020B0503030303020204" pitchFamily="34" charset="0"/>
              </a:rPr>
              <a:t>Điều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khiến</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thích</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thú</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_______________________________________ .</a:t>
            </a:r>
          </a:p>
          <a:p>
            <a:r>
              <a:rPr lang="en-US" altLang="ko-KR" sz="1400" dirty="0" err="1">
                <a:solidFill>
                  <a:srgbClr val="1428A0"/>
                </a:solidFill>
                <a:latin typeface="SamsungOne-400" panose="020B0503030303020204" pitchFamily="34" charset="0"/>
                <a:ea typeface="SamsungOne-400" panose="020B0503030303020204" pitchFamily="34" charset="0"/>
              </a:rPr>
              <a:t>Điều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nghĩ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quan</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trọng</a:t>
            </a:r>
            <a:r>
              <a:rPr lang="en-US" altLang="ko-KR" sz="1400" dirty="0">
                <a:solidFill>
                  <a:srgbClr val="1428A0"/>
                </a:solidFill>
                <a:latin typeface="SamsungOne-400" panose="020B0503030303020204" pitchFamily="34" charset="0"/>
                <a:ea typeface="SamsungOne-400" panose="020B0503030303020204" pitchFamily="34" charset="0"/>
              </a:rPr>
              <a:t> với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____________________________________ .</a:t>
            </a:r>
          </a:p>
          <a:p>
            <a:r>
              <a:rPr lang="en-US" altLang="ko-KR" sz="1400" dirty="0" err="1">
                <a:solidFill>
                  <a:srgbClr val="1428A0"/>
                </a:solidFill>
                <a:latin typeface="SamsungOne-400" panose="020B0503030303020204" pitchFamily="34" charset="0"/>
                <a:ea typeface="SamsungOne-400" panose="020B0503030303020204" pitchFamily="34" charset="0"/>
              </a:rPr>
              <a:t>Điều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khiến</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rất </a:t>
            </a:r>
            <a:r>
              <a:rPr lang="en-US" altLang="ko-KR" sz="1400" dirty="0" err="1">
                <a:solidFill>
                  <a:srgbClr val="1428A0"/>
                </a:solidFill>
                <a:latin typeface="SamsungOne-400" panose="020B0503030303020204" pitchFamily="34" charset="0"/>
                <a:ea typeface="SamsungOne-400" panose="020B0503030303020204" pitchFamily="34" charset="0"/>
              </a:rPr>
              <a:t>ghét</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______________________________________ .</a:t>
            </a:r>
          </a:p>
          <a:p>
            <a:r>
              <a:rPr lang="en-US" altLang="ko-KR" sz="1400" dirty="0" err="1">
                <a:solidFill>
                  <a:srgbClr val="1428A0"/>
                </a:solidFill>
                <a:latin typeface="SamsungOne-400" panose="020B0503030303020204" pitchFamily="34" charset="0"/>
                <a:ea typeface="SamsungOne-400" panose="020B0503030303020204" pitchFamily="34" charset="0"/>
              </a:rPr>
              <a:t>Mục</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tiêu</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của</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tôi</a:t>
            </a:r>
            <a:r>
              <a:rPr lang="en-US" altLang="ko-KR" sz="1400" dirty="0">
                <a:solidFill>
                  <a:srgbClr val="1428A0"/>
                </a:solidFill>
                <a:latin typeface="SamsungOne-400" panose="020B0503030303020204" pitchFamily="34" charset="0"/>
                <a:ea typeface="SamsungOne-400" panose="020B0503030303020204" pitchFamily="34" charset="0"/>
              </a:rPr>
              <a:t> </a:t>
            </a:r>
            <a:r>
              <a:rPr lang="en-US" altLang="ko-KR" sz="1400" dirty="0" err="1">
                <a:solidFill>
                  <a:srgbClr val="1428A0"/>
                </a:solidFill>
                <a:latin typeface="SamsungOne-400" panose="020B0503030303020204" pitchFamily="34" charset="0"/>
                <a:ea typeface="SamsungOne-400" panose="020B0503030303020204" pitchFamily="34" charset="0"/>
              </a:rPr>
              <a:t>là</a:t>
            </a:r>
            <a:r>
              <a:rPr lang="en-US" altLang="ko-KR" sz="1400" dirty="0">
                <a:solidFill>
                  <a:srgbClr val="1428A0"/>
                </a:solidFill>
                <a:latin typeface="SamsungOne-400" panose="020B0503030303020204" pitchFamily="34" charset="0"/>
                <a:ea typeface="SamsungOne-400" panose="020B0503030303020204" pitchFamily="34" charset="0"/>
              </a:rPr>
              <a:t> ______________________________________________ .</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528812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tượng đại diện:</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8525"/>
            <a:ext cx="8630057" cy="1755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4. Hành vi</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tả các hành động thể hiện giá trị cốt lõi của đối tượng đại diện.</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tình cảnh khó khăn, mỗi người sẽ thể hiện một hành vi khác nhau tùy theo giá trị của họ. </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xem xét và liệt kê những hành vi liên quan trực tiếp hoặc gián tiếp đến vấn đề và thể hiện rõ nhất suy nghĩ của đối tượng đại diện.</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473762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Đối tượng đại diện:</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316798"/>
            <a:ext cx="8630057" cy="2058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5.   Mong muốn</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tả mong muốn của khách hàng theo giá trị cốt lõi và hành vi của họ.</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Bằng cách tìm hiểu rõ mong muốn của khách hàng và viết về mong muốn đó, ta có thể đặt ra hướng giải pháp để phát triển sau này.</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bất tiện mà đối tượng đại diện cảm thấy là gì, và bạn muốn giải quyết chúng theo hướng nào?</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Đầu tiên là phải giải quyết điều gì? Có thể cải thiện điều gì?</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Tìm hiểu mong muốn mà bạn đã mô tả theo suy nghĩ của đối tượng đại diện và hãy nghĩ đến những ưu tiên của họ.</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060107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40463"/>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0" name="직사각형 2">
            <a:extLst>
              <a:ext uri="{FF2B5EF4-FFF2-40B4-BE49-F238E27FC236}">
                <a16:creationId xmlns:a16="http://schemas.microsoft.com/office/drawing/2014/main" id="{3DB4A28F-5112-4BD1-A1B8-38458F11F991}"/>
              </a:ext>
            </a:extLst>
          </p:cNvPr>
          <p:cNvSpPr/>
          <p:nvPr/>
        </p:nvSpPr>
        <p:spPr>
          <a:xfrm>
            <a:off x="712560" y="2593901"/>
            <a:ext cx="8344944" cy="1947620"/>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altLang="ko-KR" sz="1400" dirty="0">
                <a:solidFill>
                  <a:srgbClr val="1428A0"/>
                </a:solidFill>
                <a:latin typeface="SamsungOne-400" panose="020B0503030303020204" pitchFamily="34" charset="0"/>
                <a:ea typeface="SamsungOne-400" panose="020B0503030303020204" pitchFamily="34" charset="0"/>
              </a:rPr>
              <a:t>Tôi 55 tuổi.</a:t>
            </a:r>
            <a:endParaRPr lang="en-US" altLang="ko-KR" sz="1400" dirty="0">
              <a:solidFill>
                <a:srgbClr val="1428A0"/>
              </a:solidFill>
              <a:latin typeface="SamsungOne-400" panose="020B0503030303020204" pitchFamily="34" charset="0"/>
              <a:ea typeface="SamsungOne-400" panose="020B0503030303020204" pitchFamily="34" charset="0"/>
            </a:endParaRPr>
          </a:p>
          <a:p>
            <a:r>
              <a:rPr lang="vi-VN" altLang="ko-KR" sz="1400" dirty="0">
                <a:solidFill>
                  <a:srgbClr val="1428A0"/>
                </a:solidFill>
                <a:latin typeface="SamsungOne-400" panose="020B0503030303020204" pitchFamily="34" charset="0"/>
                <a:ea typeface="SamsungOne-400" panose="020B0503030303020204" pitchFamily="34" charset="0"/>
              </a:rPr>
              <a:t>Tôi là một công nhân xây dựng được trả lương hàng ngày, và những gì tôi làm là xây dựng những ngôi nhà nằm ở khu vực ngoại ô.</a:t>
            </a:r>
            <a:endParaRPr lang="en-US" altLang="ko-KR" sz="1400" dirty="0">
              <a:solidFill>
                <a:srgbClr val="1428A0"/>
              </a:solidFill>
              <a:latin typeface="SamsungOne-400" panose="020B0503030303020204" pitchFamily="34" charset="0"/>
              <a:ea typeface="SamsungOne-400" panose="020B0503030303020204" pitchFamily="34" charset="0"/>
            </a:endParaRPr>
          </a:p>
          <a:p>
            <a:r>
              <a:rPr lang="vi-VN" altLang="ko-KR" sz="1400" dirty="0">
                <a:solidFill>
                  <a:srgbClr val="1428A0"/>
                </a:solidFill>
                <a:latin typeface="SamsungOne-400" panose="020B0503030303020204" pitchFamily="34" charset="0"/>
                <a:ea typeface="SamsungOne-400" panose="020B0503030303020204" pitchFamily="34" charset="0"/>
              </a:rPr>
              <a:t>Điều khiến tôi thích thú là phiếu ăn uống do chính quyền thành phố cung cấp.</a:t>
            </a:r>
            <a:endParaRPr lang="en-US" altLang="ko-KR" sz="1400" dirty="0">
              <a:solidFill>
                <a:srgbClr val="1428A0"/>
              </a:solidFill>
              <a:latin typeface="SamsungOne-400" panose="020B0503030303020204" pitchFamily="34" charset="0"/>
              <a:ea typeface="SamsungOne-400" panose="020B0503030303020204" pitchFamily="34" charset="0"/>
            </a:endParaRPr>
          </a:p>
          <a:p>
            <a:r>
              <a:rPr lang="vi-VN" altLang="ko-KR" sz="1400" dirty="0">
                <a:solidFill>
                  <a:srgbClr val="1428A0"/>
                </a:solidFill>
                <a:latin typeface="SamsungOne-400" panose="020B0503030303020204" pitchFamily="34" charset="0"/>
                <a:ea typeface="SamsungOne-400" panose="020B0503030303020204" pitchFamily="34" charset="0"/>
              </a:rPr>
              <a:t>Điều tôi nghĩ là quan trọng đối với tôi là tiết kiệm tiền nhiều nhất có thể vì tôi có thể không có việc để làm nếu tôi già đi.</a:t>
            </a:r>
            <a:endParaRPr lang="en-US" altLang="ko-KR" sz="1400" dirty="0">
              <a:solidFill>
                <a:srgbClr val="1428A0"/>
              </a:solidFill>
              <a:latin typeface="SamsungOne-400" panose="020B0503030303020204" pitchFamily="34" charset="0"/>
              <a:ea typeface="SamsungOne-400" panose="020B0503030303020204" pitchFamily="34" charset="0"/>
            </a:endParaRPr>
          </a:p>
          <a:p>
            <a:r>
              <a:rPr lang="vi-VN" altLang="ko-KR" sz="1400" dirty="0">
                <a:solidFill>
                  <a:srgbClr val="1428A0"/>
                </a:solidFill>
                <a:latin typeface="SamsungOne-400" panose="020B0503030303020204" pitchFamily="34" charset="0"/>
                <a:ea typeface="SamsungOne-400" panose="020B0503030303020204" pitchFamily="34" charset="0"/>
              </a:rPr>
              <a:t>Điều tôi rất ghét là hiện tượng mờ trong mắt gần đây làm tôi rất khó chịu.</a:t>
            </a:r>
            <a:endParaRPr lang="en-US" altLang="ko-KR" sz="1400" dirty="0">
              <a:solidFill>
                <a:srgbClr val="1428A0"/>
              </a:solidFill>
              <a:latin typeface="SamsungOne-400" panose="020B0503030303020204" pitchFamily="34" charset="0"/>
              <a:ea typeface="SamsungOne-400" panose="020B0503030303020204" pitchFamily="34" charset="0"/>
            </a:endParaRPr>
          </a:p>
          <a:p>
            <a:r>
              <a:rPr lang="vi-VN" altLang="ko-KR" sz="1400" dirty="0">
                <a:solidFill>
                  <a:srgbClr val="1428A0"/>
                </a:solidFill>
                <a:latin typeface="SamsungOne-400" panose="020B0503030303020204" pitchFamily="34" charset="0"/>
                <a:ea typeface="SamsungOne-400" panose="020B0503030303020204" pitchFamily="34" charset="0"/>
              </a:rPr>
              <a:t>Mục tiêu của tôi là đạt được sự ổn định kinh tế mà không phải lo lắng về sinh kế</a:t>
            </a:r>
            <a:endParaRPr lang="ko-KR" altLang="en-US" sz="1400" dirty="0">
              <a:solidFill>
                <a:srgbClr val="1428A0"/>
              </a:solidFill>
              <a:latin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3" name="직사각형 12">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74576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56919287-9ABB-46BA-AC78-E9C3A1FC757F}"/>
              </a:ext>
            </a:extLst>
          </p:cNvPr>
          <p:cNvGrpSpPr/>
          <p:nvPr/>
        </p:nvGrpSpPr>
        <p:grpSpPr>
          <a:xfrm>
            <a:off x="560209" y="2038930"/>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Đối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tượng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đại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diện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grpSp>
        <p:nvGrpSpPr>
          <p:cNvPr id="3" name="Group 2">
            <a:extLst>
              <a:ext uri="{FF2B5EF4-FFF2-40B4-BE49-F238E27FC236}">
                <a16:creationId xmlns:a16="http://schemas.microsoft.com/office/drawing/2014/main" id="{8E30CB84-8AEC-42E3-9D9A-2BFE3B3CE084}"/>
              </a:ext>
            </a:extLst>
          </p:cNvPr>
          <p:cNvGrpSpPr/>
          <p:nvPr/>
        </p:nvGrpSpPr>
        <p:grpSpPr>
          <a:xfrm>
            <a:off x="489318" y="2650300"/>
            <a:ext cx="8853300" cy="3355958"/>
            <a:chOff x="489318" y="2701100"/>
            <a:chExt cx="8853300" cy="3355958"/>
          </a:xfrm>
        </p:grpSpPr>
        <p:grpSp>
          <p:nvGrpSpPr>
            <p:cNvPr id="2" name="Group 1">
              <a:extLst>
                <a:ext uri="{FF2B5EF4-FFF2-40B4-BE49-F238E27FC236}">
                  <a16:creationId xmlns:a16="http://schemas.microsoft.com/office/drawing/2014/main" id="{D14F86AD-5E79-4BCE-A8D6-3A84B856C833}"/>
                </a:ext>
              </a:extLst>
            </p:cNvPr>
            <p:cNvGrpSpPr/>
            <p:nvPr/>
          </p:nvGrpSpPr>
          <p:grpSpPr>
            <a:xfrm>
              <a:off x="560209" y="2701100"/>
              <a:ext cx="8782409" cy="3355958"/>
              <a:chOff x="560389" y="1520826"/>
              <a:chExt cx="8785225" cy="4537075"/>
            </a:xfrm>
          </p:grpSpPr>
          <p:sp>
            <p:nvSpPr>
              <p:cNvPr id="11" name="직사각형 51">
                <a:extLst>
                  <a:ext uri="{FF2B5EF4-FFF2-40B4-BE49-F238E27FC236}">
                    <a16:creationId xmlns:a16="http://schemas.microsoft.com/office/drawing/2014/main" id="{FB6DD704-B0B0-4DF3-8615-570AC1E424FD}"/>
                  </a:ext>
                </a:extLst>
              </p:cNvPr>
              <p:cNvSpPr/>
              <p:nvPr/>
            </p:nvSpPr>
            <p:spPr>
              <a:xfrm>
                <a:off x="560389" y="152082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ko-KR" sz="1200" dirty="0">
                    <a:solidFill>
                      <a:sysClr val="windowText" lastClr="000000"/>
                    </a:solidFill>
                    <a:latin typeface="SamsungOne-400" panose="020B0503030303020204" pitchFamily="34" charset="0"/>
                    <a:ea typeface="SamsungOne-400" panose="020B0503030303020204" pitchFamily="34" charset="0"/>
                  </a:rPr>
                </a:br>
                <a:r>
                  <a:rPr lang="en-US" altLang="ko-KR" sz="1200" dirty="0">
                    <a:solidFill>
                      <a:sysClr val="windowText" lastClr="000000"/>
                    </a:solidFill>
                    <a:latin typeface="SamsungOne-400" panose="020B0503030303020204" pitchFamily="34" charset="0"/>
                    <a:ea typeface="SamsungOne-400" panose="020B0503030303020204" pitchFamily="34" charset="0"/>
                  </a:rPr>
                  <a:t>55 / Nam</a:t>
                </a:r>
                <a:endParaRPr lang="ko-KR" altLang="en-US" sz="1200" dirty="0">
                  <a:solidFill>
                    <a:sysClr val="windowText" lastClr="000000"/>
                  </a:solidFill>
                  <a:latin typeface="SamsungOne-400" panose="020B0503030303020204" pitchFamily="34" charset="0"/>
                  <a:ea typeface="맑은 고딕" panose="020B0503020000020004" pitchFamily="50" charset="-127"/>
                </a:endParaRPr>
              </a:p>
            </p:txBody>
          </p:sp>
          <p:sp>
            <p:nvSpPr>
              <p:cNvPr id="12" name="직사각형 52">
                <a:extLst>
                  <a:ext uri="{FF2B5EF4-FFF2-40B4-BE49-F238E27FC236}">
                    <a16:creationId xmlns:a16="http://schemas.microsoft.com/office/drawing/2014/main" id="{676B93DD-78D8-4F75-9A37-AC567E358726}"/>
                  </a:ext>
                </a:extLst>
              </p:cNvPr>
              <p:cNvSpPr/>
              <p:nvPr/>
            </p:nvSpPr>
            <p:spPr>
              <a:xfrm>
                <a:off x="560389" y="2442831"/>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latin typeface="SamsungOne-400" panose="020B0503030303020204" pitchFamily="34" charset="0"/>
                    <a:ea typeface="SamsungOne-400" panose="020B0503030303020204" pitchFamily="34" charset="0"/>
                  </a:rPr>
                  <a:t>Công </a:t>
                </a:r>
                <a:r>
                  <a:rPr lang="en-US" altLang="ko-KR" sz="1200" dirty="0" err="1">
                    <a:solidFill>
                      <a:sysClr val="windowText" lastClr="000000"/>
                    </a:solidFill>
                    <a:latin typeface="SamsungOne-400" panose="020B0503030303020204" pitchFamily="34" charset="0"/>
                    <a:ea typeface="SamsungOne-400" panose="020B0503030303020204" pitchFamily="34" charset="0"/>
                  </a:rPr>
                  <a:t>nhân</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xây</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dựng</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được</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trả</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lương</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theo</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ngày</a:t>
                </a:r>
                <a:endParaRPr lang="ko-KR" altLang="en-US" sz="1200" dirty="0">
                  <a:solidFill>
                    <a:sysClr val="windowText" lastClr="000000"/>
                  </a:solidFill>
                  <a:latin typeface="SamsungOne-400" panose="020B0503030303020204" pitchFamily="34" charset="0"/>
                  <a:ea typeface="맑은 고딕" panose="020B0503020000020004" pitchFamily="50" charset="-127"/>
                </a:endParaRPr>
              </a:p>
            </p:txBody>
          </p:sp>
          <p:sp>
            <p:nvSpPr>
              <p:cNvPr id="13" name="직사각형 53">
                <a:extLst>
                  <a:ext uri="{FF2B5EF4-FFF2-40B4-BE49-F238E27FC236}">
                    <a16:creationId xmlns:a16="http://schemas.microsoft.com/office/drawing/2014/main" id="{C948E4F2-875F-411D-8614-8CB18D03C2AC}"/>
                  </a:ext>
                </a:extLst>
              </p:cNvPr>
              <p:cNvSpPr/>
              <p:nvPr/>
            </p:nvSpPr>
            <p:spPr>
              <a:xfrm>
                <a:off x="560389" y="336483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ysClr val="windowText" lastClr="000000"/>
                  </a:solidFill>
                  <a:latin typeface="SamsungOne-400" panose="020B0503030303020204" pitchFamily="34" charset="0"/>
                  <a:ea typeface="맑은 고딕" panose="020B0503020000020004" pitchFamily="50" charset="-127"/>
                </a:endParaRPr>
              </a:p>
              <a:p>
                <a:pPr algn="ctr"/>
                <a:r>
                  <a:rPr lang="en-US" altLang="ko-KR" sz="1200" dirty="0" err="1">
                    <a:solidFill>
                      <a:sysClr val="windowText" lastClr="000000"/>
                    </a:solidFill>
                    <a:latin typeface="SamsungOne-400" panose="020B0503030303020204" pitchFamily="34" charset="0"/>
                    <a:ea typeface="맑은 고딕" panose="020B0503020000020004" pitchFamily="50" charset="-127"/>
                  </a:rPr>
                  <a:t>Nhóm</a:t>
                </a:r>
                <a:r>
                  <a:rPr lang="en-US" altLang="ko-KR" sz="1200" dirty="0">
                    <a:solidFill>
                      <a:sysClr val="windowText" lastClr="000000"/>
                    </a:solidFill>
                    <a:latin typeface="SamsungOne-400" panose="020B0503030303020204" pitchFamily="34" charset="0"/>
                    <a:ea typeface="맑은 고딕" panose="020B0503020000020004" pitchFamily="50" charset="-127"/>
                  </a:rPr>
                  <a:t> </a:t>
                </a:r>
                <a:r>
                  <a:rPr lang="en-US" altLang="ko-KR" sz="1200" dirty="0" err="1">
                    <a:solidFill>
                      <a:sysClr val="windowText" lastClr="000000"/>
                    </a:solidFill>
                    <a:latin typeface="SamsungOne-400" panose="020B0503030303020204" pitchFamily="34" charset="0"/>
                    <a:ea typeface="맑은 고딕" panose="020B0503020000020004" pitchFamily="50" charset="-127"/>
                  </a:rPr>
                  <a:t>cộng</a:t>
                </a:r>
                <a:r>
                  <a:rPr lang="en-US" altLang="ko-KR" sz="1200" dirty="0">
                    <a:solidFill>
                      <a:sysClr val="windowText" lastClr="000000"/>
                    </a:solidFill>
                    <a:latin typeface="SamsungOne-400" panose="020B0503030303020204" pitchFamily="34" charset="0"/>
                    <a:ea typeface="맑은 고딕" panose="020B0503020000020004" pitchFamily="50" charset="-127"/>
                  </a:rPr>
                  <a:t> </a:t>
                </a:r>
                <a:r>
                  <a:rPr lang="en-US" altLang="ko-KR" sz="1200" dirty="0" err="1">
                    <a:solidFill>
                      <a:sysClr val="windowText" lastClr="000000"/>
                    </a:solidFill>
                    <a:latin typeface="SamsungOne-400" panose="020B0503030303020204" pitchFamily="34" charset="0"/>
                    <a:ea typeface="맑은 고딕" panose="020B0503020000020004" pitchFamily="50" charset="-127"/>
                  </a:rPr>
                  <a:t>đồng</a:t>
                </a:r>
                <a:r>
                  <a:rPr lang="en-US" altLang="ko-KR" sz="1200" dirty="0">
                    <a:solidFill>
                      <a:sysClr val="windowText" lastClr="000000"/>
                    </a:solidFill>
                    <a:latin typeface="SamsungOne-400" panose="020B0503030303020204" pitchFamily="34" charset="0"/>
                    <a:ea typeface="맑은 고딕" panose="020B0503020000020004" pitchFamily="50" charset="-127"/>
                  </a:rPr>
                  <a:t> chưa </a:t>
                </a:r>
                <a:r>
                  <a:rPr lang="en-US" altLang="ko-KR" sz="1200" dirty="0" err="1">
                    <a:solidFill>
                      <a:sysClr val="windowText" lastClr="000000"/>
                    </a:solidFill>
                    <a:latin typeface="SamsungOne-400" panose="020B0503030303020204" pitchFamily="34" charset="0"/>
                    <a:ea typeface="맑은 고딕" panose="020B0503020000020004" pitchFamily="50" charset="-127"/>
                  </a:rPr>
                  <a:t>được</a:t>
                </a:r>
                <a:r>
                  <a:rPr lang="en-US" altLang="ko-KR" sz="1200" dirty="0">
                    <a:solidFill>
                      <a:sysClr val="windowText" lastClr="000000"/>
                    </a:solidFill>
                    <a:latin typeface="SamsungOne-400" panose="020B0503030303020204" pitchFamily="34" charset="0"/>
                    <a:ea typeface="맑은 고딕" panose="020B0503020000020004" pitchFamily="50" charset="-127"/>
                  </a:rPr>
                  <a:t> nhiều </a:t>
                </a:r>
                <a:r>
                  <a:rPr lang="en-US" altLang="ko-KR" sz="1200" dirty="0" err="1">
                    <a:solidFill>
                      <a:sysClr val="windowText" lastClr="000000"/>
                    </a:solidFill>
                    <a:latin typeface="SamsungOne-400" panose="020B0503030303020204" pitchFamily="34" charset="0"/>
                    <a:ea typeface="맑은 고딕" panose="020B0503020000020004" pitchFamily="50" charset="-127"/>
                  </a:rPr>
                  <a:t>hỗ</a:t>
                </a:r>
                <a:r>
                  <a:rPr lang="en-US" altLang="ko-KR" sz="1200" dirty="0">
                    <a:solidFill>
                      <a:sysClr val="windowText" lastClr="000000"/>
                    </a:solidFill>
                    <a:latin typeface="SamsungOne-400" panose="020B0503030303020204" pitchFamily="34" charset="0"/>
                    <a:ea typeface="맑은 고딕" panose="020B0503020000020004" pitchFamily="50" charset="-127"/>
                  </a:rPr>
                  <a:t> </a:t>
                </a:r>
                <a:r>
                  <a:rPr lang="en-US" altLang="ko-KR" sz="1200" dirty="0" err="1">
                    <a:solidFill>
                      <a:sysClr val="windowText" lastClr="000000"/>
                    </a:solidFill>
                    <a:latin typeface="SamsungOne-400" panose="020B0503030303020204" pitchFamily="34" charset="0"/>
                    <a:ea typeface="맑은 고딕" panose="020B0503020000020004" pitchFamily="50" charset="-127"/>
                  </a:rPr>
                  <a:t>trợ</a:t>
                </a:r>
                <a:endParaRPr lang="ko-KR" altLang="en-US" sz="1200" dirty="0">
                  <a:solidFill>
                    <a:sysClr val="windowText" lastClr="000000"/>
                  </a:solidFill>
                  <a:latin typeface="SamsungOne-400" panose="020B0503030303020204" pitchFamily="34" charset="0"/>
                  <a:ea typeface="맑은 고딕" panose="020B0503020000020004" pitchFamily="50" charset="-127"/>
                </a:endParaRPr>
              </a:p>
            </p:txBody>
          </p:sp>
          <p:sp>
            <p:nvSpPr>
              <p:cNvPr id="14" name="직사각형 54">
                <a:extLst>
                  <a:ext uri="{FF2B5EF4-FFF2-40B4-BE49-F238E27FC236}">
                    <a16:creationId xmlns:a16="http://schemas.microsoft.com/office/drawing/2014/main" id="{E71A41BB-34F3-48DD-8AD3-9827B4D70E60}"/>
                  </a:ext>
                </a:extLst>
              </p:cNvPr>
              <p:cNvSpPr/>
              <p:nvPr/>
            </p:nvSpPr>
            <p:spPr>
              <a:xfrm>
                <a:off x="560389" y="4286841"/>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ysClr val="windowText" lastClr="000000"/>
                  </a:solidFill>
                  <a:latin typeface="SamsungOne-400" panose="020B0503030303020204" pitchFamily="34" charset="0"/>
                  <a:ea typeface="SamsungOne-400" panose="020B0503030303020204" pitchFamily="34" charset="0"/>
                </a:endParaRPr>
              </a:p>
              <a:p>
                <a:pPr algn="ctr"/>
                <a:r>
                  <a:rPr lang="en-US" altLang="ko-KR" sz="1200" dirty="0" err="1">
                    <a:solidFill>
                      <a:sysClr val="windowText" lastClr="000000"/>
                    </a:solidFill>
                    <a:latin typeface="SamsungOne-400" panose="020B0503030303020204" pitchFamily="34" charset="0"/>
                    <a:ea typeface="SamsungOne-400" panose="020B0503030303020204" pitchFamily="34" charset="0"/>
                  </a:rPr>
                  <a:t>Sống</a:t>
                </a:r>
                <a:r>
                  <a:rPr lang="en-US" altLang="ko-KR" sz="1200" dirty="0">
                    <a:solidFill>
                      <a:sysClr val="windowText" lastClr="000000"/>
                    </a:solidFill>
                    <a:latin typeface="SamsungOne-400" panose="020B0503030303020204" pitchFamily="34" charset="0"/>
                    <a:ea typeface="SamsungOne-400" panose="020B0503030303020204" pitchFamily="34" charset="0"/>
                  </a:rPr>
                  <a:t> ở </a:t>
                </a:r>
                <a:r>
                  <a:rPr lang="en-US" altLang="ko-KR" sz="1200" dirty="0" err="1">
                    <a:solidFill>
                      <a:sysClr val="windowText" lastClr="000000"/>
                    </a:solidFill>
                    <a:latin typeface="SamsungOne-400" panose="020B0503030303020204" pitchFamily="34" charset="0"/>
                    <a:ea typeface="SamsungOne-400" panose="020B0503030303020204" pitchFamily="34" charset="0"/>
                  </a:rPr>
                  <a:t>ngoại</a:t>
                </a:r>
                <a:r>
                  <a:rPr lang="en-US" altLang="ko-KR" sz="1200" dirty="0">
                    <a:solidFill>
                      <a:sysClr val="windowText" lastClr="000000"/>
                    </a:solidFill>
                    <a:latin typeface="SamsungOne-400" panose="020B0503030303020204" pitchFamily="34" charset="0"/>
                    <a:ea typeface="SamsungOne-400" panose="020B0503030303020204" pitchFamily="34" charset="0"/>
                  </a:rPr>
                  <a:t> </a:t>
                </a:r>
                <a:r>
                  <a:rPr lang="en-US" altLang="ko-KR" sz="1200" dirty="0" err="1">
                    <a:solidFill>
                      <a:sysClr val="windowText" lastClr="000000"/>
                    </a:solidFill>
                    <a:latin typeface="SamsungOne-400" panose="020B0503030303020204" pitchFamily="34" charset="0"/>
                    <a:ea typeface="SamsungOne-400" panose="020B0503030303020204" pitchFamily="34" charset="0"/>
                  </a:rPr>
                  <a:t>thành</a:t>
                </a:r>
                <a:endParaRPr lang="en-US" altLang="ko-KR" sz="1200" dirty="0">
                  <a:solidFill>
                    <a:sysClr val="windowText" lastClr="000000"/>
                  </a:solidFill>
                  <a:latin typeface="SamsungOne-400" panose="020B0503030303020204" pitchFamily="34" charset="0"/>
                  <a:ea typeface="SamsungOne-400" panose="020B0503030303020204" pitchFamily="34" charset="0"/>
                </a:endParaRPr>
              </a:p>
            </p:txBody>
          </p:sp>
          <p:sp>
            <p:nvSpPr>
              <p:cNvPr id="15" name="직사각형 55">
                <a:extLst>
                  <a:ext uri="{FF2B5EF4-FFF2-40B4-BE49-F238E27FC236}">
                    <a16:creationId xmlns:a16="http://schemas.microsoft.com/office/drawing/2014/main" id="{10DBE3C9-D2C3-4C51-BF24-7D83E76BF0A1}"/>
                  </a:ext>
                </a:extLst>
              </p:cNvPr>
              <p:cNvSpPr/>
              <p:nvPr/>
            </p:nvSpPr>
            <p:spPr>
              <a:xfrm>
                <a:off x="560389" y="520884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200" dirty="0">
                  <a:solidFill>
                    <a:schemeClr val="tx1"/>
                  </a:solidFill>
                  <a:latin typeface="SamsungOne-400" panose="020B0503030303020204" pitchFamily="34" charset="0"/>
                  <a:ea typeface="SamsungOne-400" panose="020B0503030303020204" pitchFamily="34" charset="0"/>
                </a:endParaRPr>
              </a:p>
              <a:p>
                <a:pPr algn="ctr"/>
                <a:r>
                  <a:rPr lang="en-US" altLang="ko-KR" sz="1200" dirty="0" err="1">
                    <a:solidFill>
                      <a:schemeClr val="tx1"/>
                    </a:solidFill>
                    <a:latin typeface="SamsungOne-400" panose="020B0503030303020204" pitchFamily="34" charset="0"/>
                    <a:ea typeface="SamsungOne-400" panose="020B0503030303020204" pitchFamily="34" charset="0"/>
                  </a:rPr>
                  <a:t>Máy</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đo</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đường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huyết</a:t>
                </a:r>
                <a:endParaRPr lang="en-US" altLang="ko-KR" sz="1200" dirty="0">
                  <a:solidFill>
                    <a:schemeClr val="tx1"/>
                  </a:solidFill>
                  <a:latin typeface="SamsungOne-400" panose="020B0503030303020204" pitchFamily="34" charset="0"/>
                  <a:ea typeface="SamsungOne-400" panose="020B0503030303020204" pitchFamily="34" charset="0"/>
                </a:endParaRPr>
              </a:p>
            </p:txBody>
          </p:sp>
          <p:sp>
            <p:nvSpPr>
              <p:cNvPr id="16" name="직사각형 1">
                <a:extLst>
                  <a:ext uri="{FF2B5EF4-FFF2-40B4-BE49-F238E27FC236}">
                    <a16:creationId xmlns:a16="http://schemas.microsoft.com/office/drawing/2014/main" id="{BED68A87-2DD7-4F6E-8381-60F5B4647C59}"/>
                  </a:ext>
                </a:extLst>
              </p:cNvPr>
              <p:cNvSpPr/>
              <p:nvPr/>
            </p:nvSpPr>
            <p:spPr>
              <a:xfrm>
                <a:off x="3405189" y="1520826"/>
                <a:ext cx="5940425" cy="26871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Calibri" panose="020F0502020204030204"/>
                  <a:ea typeface="맑은 고딕" panose="020B0503020000020004" pitchFamily="50" charset="-127"/>
                </a:endParaRPr>
              </a:p>
            </p:txBody>
          </p:sp>
          <p:sp>
            <p:nvSpPr>
              <p:cNvPr id="17" name="직사각형 10">
                <a:extLst>
                  <a:ext uri="{FF2B5EF4-FFF2-40B4-BE49-F238E27FC236}">
                    <a16:creationId xmlns:a16="http://schemas.microsoft.com/office/drawing/2014/main" id="{FF9331F9-5B84-4F71-9C7A-C5C0C95E16D1}"/>
                  </a:ext>
                </a:extLst>
              </p:cNvPr>
              <p:cNvSpPr/>
              <p:nvPr/>
            </p:nvSpPr>
            <p:spPr>
              <a:xfrm>
                <a:off x="3405189" y="1520826"/>
                <a:ext cx="5940425" cy="3206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Calibri" panose="020F0502020204030204"/>
                  <a:ea typeface="맑은 고딕" panose="020B0503020000020004" pitchFamily="50" charset="-127"/>
                </a:endParaRPr>
              </a:p>
            </p:txBody>
          </p:sp>
          <p:sp>
            <p:nvSpPr>
              <p:cNvPr id="18" name="직사각형 5">
                <a:extLst>
                  <a:ext uri="{FF2B5EF4-FFF2-40B4-BE49-F238E27FC236}">
                    <a16:creationId xmlns:a16="http://schemas.microsoft.com/office/drawing/2014/main" id="{2C9A986F-81A5-4775-A8E3-E93892FFB338}"/>
                  </a:ext>
                </a:extLst>
              </p:cNvPr>
              <p:cNvSpPr/>
              <p:nvPr/>
            </p:nvSpPr>
            <p:spPr>
              <a:xfrm>
                <a:off x="3887788" y="4737100"/>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en-US" altLang="ko-KR" sz="1200" dirty="0">
                  <a:solidFill>
                    <a:schemeClr val="tx1"/>
                  </a:solidFill>
                  <a:latin typeface="SamsungOne-400" panose="020B0503030303020204" pitchFamily="34" charset="0"/>
                  <a:ea typeface="SamsungOne-400" panose="020B0503030303020204" pitchFamily="34" charset="0"/>
                </a:endParaRPr>
              </a:p>
              <a:p>
                <a:pPr algn="ctr" latinLnBrk="0"/>
                <a:r>
                  <a:rPr lang="en-US" altLang="ko-KR" sz="1200" dirty="0" err="1">
                    <a:solidFill>
                      <a:schemeClr val="tx1"/>
                    </a:solidFill>
                    <a:latin typeface="SamsungOne-400" panose="020B0503030303020204" pitchFamily="34" charset="0"/>
                    <a:ea typeface="SamsungOne-400" panose="020B0503030303020204" pitchFamily="34" charset="0"/>
                  </a:rPr>
                  <a:t>Đến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phòng</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khám</a:t>
                </a:r>
                <a:r>
                  <a:rPr lang="en-US" altLang="ko-KR" sz="1200" dirty="0">
                    <a:solidFill>
                      <a:schemeClr val="tx1"/>
                    </a:solidFill>
                    <a:latin typeface="SamsungOne-400" panose="020B0503030303020204" pitchFamily="34" charset="0"/>
                    <a:ea typeface="SamsungOne-400" panose="020B0503030303020204" pitchFamily="34" charset="0"/>
                  </a:rPr>
                  <a:t> y </a:t>
                </a:r>
                <a:r>
                  <a:rPr lang="en-US" altLang="ko-KR" sz="1200" dirty="0" err="1">
                    <a:solidFill>
                      <a:schemeClr val="tx1"/>
                    </a:solidFill>
                    <a:latin typeface="SamsungOne-400" panose="020B0503030303020204" pitchFamily="34" charset="0"/>
                    <a:ea typeface="SamsungOne-400" panose="020B0503030303020204" pitchFamily="34" charset="0"/>
                  </a:rPr>
                  <a:t>tế</a:t>
                </a:r>
                <a:r>
                  <a:rPr lang="en-US" altLang="ko-KR" sz="1200" dirty="0">
                    <a:solidFill>
                      <a:schemeClr val="tx1"/>
                    </a:solidFill>
                    <a:latin typeface="SamsungOne-400" panose="020B0503030303020204" pitchFamily="34" charset="0"/>
                    <a:ea typeface="SamsungOne-400" panose="020B0503030303020204" pitchFamily="34" charset="0"/>
                  </a:rPr>
                  <a:t> để </a:t>
                </a:r>
                <a:r>
                  <a:rPr lang="en-US" altLang="ko-KR" sz="1200" dirty="0" err="1">
                    <a:solidFill>
                      <a:schemeClr val="tx1"/>
                    </a:solidFill>
                    <a:latin typeface="SamsungOne-400" panose="020B0503030303020204" pitchFamily="34" charset="0"/>
                    <a:ea typeface="SamsungOne-400" panose="020B0503030303020204" pitchFamily="34" charset="0"/>
                  </a:rPr>
                  <a:t>kiểm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tra</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các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bệnh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về</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mắt</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19" name="직사각형 6">
                <a:extLst>
                  <a:ext uri="{FF2B5EF4-FFF2-40B4-BE49-F238E27FC236}">
                    <a16:creationId xmlns:a16="http://schemas.microsoft.com/office/drawing/2014/main" id="{50AD87D1-EA9A-4A9F-8698-3B023F8B76F1}"/>
                  </a:ext>
                </a:extLst>
              </p:cNvPr>
              <p:cNvSpPr/>
              <p:nvPr/>
            </p:nvSpPr>
            <p:spPr>
              <a:xfrm>
                <a:off x="5690809" y="4737100"/>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br>
                  <a:rPr lang="en-US" altLang="ko-KR" sz="1200" dirty="0">
                    <a:solidFill>
                      <a:schemeClr val="tx1"/>
                    </a:solidFill>
                    <a:latin typeface="SamsungOne-400" panose="020B0503030303020204" pitchFamily="34" charset="0"/>
                    <a:ea typeface="맑은 고딕" panose="020B0503020000020004" pitchFamily="50" charset="-127"/>
                  </a:rPr>
                </a:br>
                <a:r>
                  <a:rPr lang="vi-VN" altLang="ko-KR" sz="1200" dirty="0">
                    <a:solidFill>
                      <a:schemeClr val="tx1"/>
                    </a:solidFill>
                    <a:latin typeface="SamsungOne-400" panose="020B0503030303020204" pitchFamily="34" charset="0"/>
                    <a:ea typeface="맑은 고딕" panose="020B0503020000020004" pitchFamily="50" charset="-127"/>
                  </a:rPr>
                  <a:t>Nhận tư vấn y tế với chi phí y tế thấp hoặc miễn phí</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25" name="직사각형 7">
                <a:extLst>
                  <a:ext uri="{FF2B5EF4-FFF2-40B4-BE49-F238E27FC236}">
                    <a16:creationId xmlns:a16="http://schemas.microsoft.com/office/drawing/2014/main" id="{F403397D-FD94-416E-8CEB-E0A03AEACFED}"/>
                  </a:ext>
                </a:extLst>
              </p:cNvPr>
              <p:cNvSpPr/>
              <p:nvPr/>
            </p:nvSpPr>
            <p:spPr>
              <a:xfrm>
                <a:off x="7493829" y="4737100"/>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br>
                  <a:rPr lang="en-US" altLang="ko-KR" sz="1200" dirty="0">
                    <a:solidFill>
                      <a:schemeClr val="tx1"/>
                    </a:solidFill>
                    <a:latin typeface="SamsungOne-400" panose="020B0503030303020204" pitchFamily="34" charset="0"/>
                    <a:ea typeface="맑은 고딕" panose="020B0503020000020004" pitchFamily="50" charset="-127"/>
                  </a:rPr>
                </a:br>
                <a:r>
                  <a:rPr lang="en-US" altLang="ko-KR" sz="1200" dirty="0">
                    <a:solidFill>
                      <a:schemeClr val="tx1"/>
                    </a:solidFill>
                    <a:latin typeface="SamsungOne-400" panose="020B0503030303020204" pitchFamily="34" charset="0"/>
                    <a:ea typeface="맑은 고딕" panose="020B0503020000020004" pitchFamily="50" charset="-127"/>
                  </a:rPr>
                  <a:t>Ăn </a:t>
                </a:r>
                <a:r>
                  <a:rPr lang="en-US" altLang="ko-KR" sz="1200" dirty="0" err="1">
                    <a:solidFill>
                      <a:schemeClr val="tx1"/>
                    </a:solidFill>
                    <a:latin typeface="SamsungOne-400" panose="020B0503030303020204" pitchFamily="34" charset="0"/>
                    <a:ea typeface="맑은 고딕" panose="020B0503020000020004" pitchFamily="50" charset="-127"/>
                  </a:rPr>
                  <a:t>đồ</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ngọt</a:t>
                </a:r>
                <a:r>
                  <a:rPr lang="en-US" altLang="ko-KR" sz="1200" dirty="0">
                    <a:solidFill>
                      <a:schemeClr val="tx1"/>
                    </a:solidFill>
                    <a:latin typeface="SamsungOne-400" panose="020B0503030303020204" pitchFamily="34" charset="0"/>
                    <a:ea typeface="맑은 고딕" panose="020B0503020000020004" pitchFamily="50" charset="-127"/>
                  </a:rPr>
                  <a:t> mà </a:t>
                </a:r>
                <a:r>
                  <a:rPr lang="en-US" altLang="ko-KR" sz="1200" dirty="0" err="1">
                    <a:solidFill>
                      <a:schemeClr val="tx1"/>
                    </a:solidFill>
                    <a:latin typeface="SamsungOne-400" panose="020B0503030303020204" pitchFamily="34" charset="0"/>
                    <a:ea typeface="맑은 고딕" panose="020B0503020000020004" pitchFamily="50" charset="-127"/>
                  </a:rPr>
                  <a:t>không</a:t>
                </a:r>
                <a:r>
                  <a:rPr lang="en-US" altLang="ko-KR" sz="1200" dirty="0">
                    <a:solidFill>
                      <a:schemeClr val="tx1"/>
                    </a:solidFill>
                    <a:latin typeface="SamsungOne-400" panose="020B0503030303020204" pitchFamily="34" charset="0"/>
                    <a:ea typeface="맑은 고딕" panose="020B0503020000020004" pitchFamily="50" charset="-127"/>
                  </a:rPr>
                  <a:t> phải lo </a:t>
                </a:r>
                <a:r>
                  <a:rPr lang="en-US" altLang="ko-KR" sz="1200" dirty="0" err="1">
                    <a:solidFill>
                      <a:schemeClr val="tx1"/>
                    </a:solidFill>
                    <a:latin typeface="SamsungOne-400" panose="020B0503030303020204" pitchFamily="34" charset="0"/>
                    <a:ea typeface="맑은 고딕" panose="020B0503020000020004" pitchFamily="50" charset="-127"/>
                  </a:rPr>
                  <a:t>về</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bệnh</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tiểu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đường</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26" name="화살표: 오른쪽 4">
                <a:extLst>
                  <a:ext uri="{FF2B5EF4-FFF2-40B4-BE49-F238E27FC236}">
                    <a16:creationId xmlns:a16="http://schemas.microsoft.com/office/drawing/2014/main" id="{1BC8BACF-769B-4788-8F68-D5932A7F9FDA}"/>
                  </a:ext>
                </a:extLst>
              </p:cNvPr>
              <p:cNvSpPr/>
              <p:nvPr/>
            </p:nvSpPr>
            <p:spPr>
              <a:xfrm rot="5400000">
                <a:off x="5924550" y="3845537"/>
                <a:ext cx="901700" cy="800100"/>
              </a:xfrm>
              <a:prstGeom prst="rightArrow">
                <a:avLst>
                  <a:gd name="adj1" fmla="val 690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600">
                  <a:solidFill>
                    <a:prstClr val="white"/>
                  </a:solidFill>
                  <a:latin typeface="SamsungOne-400" panose="020B0503030303020204" pitchFamily="34" charset="0"/>
                  <a:ea typeface="맑은 고딕" panose="020B0503020000020004" pitchFamily="50" charset="-127"/>
                </a:endParaRPr>
              </a:p>
            </p:txBody>
          </p:sp>
          <p:sp>
            <p:nvSpPr>
              <p:cNvPr id="27" name="TextBox 26">
                <a:extLst>
                  <a:ext uri="{FF2B5EF4-FFF2-40B4-BE49-F238E27FC236}">
                    <a16:creationId xmlns:a16="http://schemas.microsoft.com/office/drawing/2014/main" id="{023237D2-9835-468E-B5E8-874D2B1EE127}"/>
                  </a:ext>
                </a:extLst>
              </p:cNvPr>
              <p:cNvSpPr txBox="1"/>
              <p:nvPr/>
            </p:nvSpPr>
            <p:spPr>
              <a:xfrm>
                <a:off x="4350018" y="1573438"/>
                <a:ext cx="527043" cy="249659"/>
              </a:xfrm>
              <a:prstGeom prst="rect">
                <a:avLst/>
              </a:prstGeom>
              <a:noFill/>
            </p:spPr>
            <p:txBody>
              <a:bodyPr wrap="none" lIns="71977" tIns="0" rIns="71977" bIns="0" rtlCol="0">
                <a:spAutoFit/>
              </a:bodyPr>
              <a:lstStyle/>
              <a:p>
                <a:pPr algn="ctr"/>
                <a:r>
                  <a:rPr lang="en-US" sz="12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Giá</a:t>
                </a:r>
                <a:r>
                  <a:rPr lang="en-US" sz="12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2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trị</a:t>
                </a:r>
                <a:endParaRPr lang="en-US" sz="12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07494279-35E1-45B0-867A-46596287CD5F}"/>
                  </a:ext>
                </a:extLst>
              </p:cNvPr>
              <p:cNvSpPr txBox="1"/>
              <p:nvPr/>
            </p:nvSpPr>
            <p:spPr>
              <a:xfrm>
                <a:off x="7208918" y="1573438"/>
                <a:ext cx="615237" cy="249659"/>
              </a:xfrm>
              <a:prstGeom prst="rect">
                <a:avLst/>
              </a:prstGeom>
              <a:noFill/>
            </p:spPr>
            <p:txBody>
              <a:bodyPr wrap="none" lIns="71977" tIns="0" rIns="71977" bIns="0" rtlCol="0">
                <a:spAutoFit/>
              </a:bodyPr>
              <a:lstStyle/>
              <a:p>
                <a:pPr algn="ctr"/>
                <a:r>
                  <a:rPr lang="en-US" sz="12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Hành</a:t>
                </a:r>
                <a:r>
                  <a:rPr lang="en-US" sz="12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vi</a:t>
                </a:r>
              </a:p>
            </p:txBody>
          </p:sp>
          <p:grpSp>
            <p:nvGrpSpPr>
              <p:cNvPr id="29" name="Group 28">
                <a:extLst>
                  <a:ext uri="{FF2B5EF4-FFF2-40B4-BE49-F238E27FC236}">
                    <a16:creationId xmlns:a16="http://schemas.microsoft.com/office/drawing/2014/main" id="{A5329BD6-2209-4568-9B22-ADE242E8028C}"/>
                  </a:ext>
                </a:extLst>
              </p:cNvPr>
              <p:cNvGrpSpPr/>
              <p:nvPr/>
            </p:nvGrpSpPr>
            <p:grpSpPr>
              <a:xfrm>
                <a:off x="3517146" y="1918809"/>
                <a:ext cx="5699464" cy="369062"/>
                <a:chOff x="3517146" y="1918809"/>
                <a:chExt cx="5699464" cy="369062"/>
              </a:xfrm>
            </p:grpSpPr>
            <p:sp>
              <p:nvSpPr>
                <p:cNvPr id="56" name="화살표: 오른쪽 30">
                  <a:extLst>
                    <a:ext uri="{FF2B5EF4-FFF2-40B4-BE49-F238E27FC236}">
                      <a16:creationId xmlns:a16="http://schemas.microsoft.com/office/drawing/2014/main" id="{75AD38EB-E333-444F-B0D9-4CAFB0AD149F}"/>
                    </a:ext>
                  </a:extLst>
                </p:cNvPr>
                <p:cNvSpPr/>
                <p:nvPr/>
              </p:nvSpPr>
              <p:spPr>
                <a:xfrm>
                  <a:off x="5634038" y="20334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57" name="직사각형 8">
                  <a:extLst>
                    <a:ext uri="{FF2B5EF4-FFF2-40B4-BE49-F238E27FC236}">
                      <a16:creationId xmlns:a16="http://schemas.microsoft.com/office/drawing/2014/main" id="{D1948D01-60F6-4221-BBAB-F874787A24AD}"/>
                    </a:ext>
                  </a:extLst>
                </p:cNvPr>
                <p:cNvSpPr/>
                <p:nvPr/>
              </p:nvSpPr>
              <p:spPr>
                <a:xfrm>
                  <a:off x="3517146" y="19188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rPr>
                    <a:t>Ổn định </a:t>
                  </a:r>
                  <a:r>
                    <a:rPr lang="en-US" altLang="ko-KR" sz="1200" dirty="0" err="1">
                      <a:solidFill>
                        <a:schemeClr val="tx1"/>
                      </a:solidFill>
                      <a:latin typeface="SamsungOne-400" panose="020B0503030303020204" pitchFamily="34" charset="0"/>
                    </a:rPr>
                    <a:t>kinh</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tế</a:t>
                  </a:r>
                  <a:endParaRPr lang="ko-KR" altLang="en-US" sz="1200" dirty="0">
                    <a:solidFill>
                      <a:schemeClr val="tx1"/>
                    </a:solidFill>
                    <a:latin typeface="SamsungOne-400" panose="020B0503030303020204" pitchFamily="34" charset="0"/>
                  </a:endParaRPr>
                </a:p>
              </p:txBody>
            </p:sp>
            <p:sp>
              <p:nvSpPr>
                <p:cNvPr id="58" name="직사각형 14">
                  <a:extLst>
                    <a:ext uri="{FF2B5EF4-FFF2-40B4-BE49-F238E27FC236}">
                      <a16:creationId xmlns:a16="http://schemas.microsoft.com/office/drawing/2014/main" id="{BC9AC977-C7A4-4565-96B6-78A4FB5FFA1C}"/>
                    </a:ext>
                  </a:extLst>
                </p:cNvPr>
                <p:cNvSpPr/>
                <p:nvPr/>
              </p:nvSpPr>
              <p:spPr>
                <a:xfrm>
                  <a:off x="5816463" y="19188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rPr>
                    <a:t>Tìm</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kiếm</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sự</a:t>
                  </a:r>
                  <a:r>
                    <a:rPr lang="en-US" altLang="ko-KR" sz="1200" dirty="0">
                      <a:solidFill>
                        <a:schemeClr val="tx1"/>
                      </a:solidFill>
                      <a:latin typeface="SamsungOne-400" panose="020B0503030303020204" pitchFamily="34" charset="0"/>
                    </a:rPr>
                    <a:t> ổn định </a:t>
                  </a:r>
                  <a:r>
                    <a:rPr lang="en-US" altLang="ko-KR" sz="1200" dirty="0" err="1">
                      <a:solidFill>
                        <a:schemeClr val="tx1"/>
                      </a:solidFill>
                      <a:latin typeface="SamsungOne-400" panose="020B0503030303020204" pitchFamily="34" charset="0"/>
                    </a:rPr>
                    <a:t>kinh</a:t>
                  </a:r>
                  <a:r>
                    <a:rPr lang="en-US" altLang="ko-KR" sz="1200" dirty="0">
                      <a:solidFill>
                        <a:schemeClr val="tx1"/>
                      </a:solidFill>
                      <a:latin typeface="SamsungOne-400" panose="020B0503030303020204" pitchFamily="34" charset="0"/>
                    </a:rPr>
                    <a:t> </a:t>
                  </a:r>
                  <a:r>
                    <a:rPr lang="en-US" altLang="ko-KR" sz="1200" dirty="0" err="1">
                      <a:solidFill>
                        <a:schemeClr val="tx1"/>
                      </a:solidFill>
                      <a:latin typeface="SamsungOne-400" panose="020B0503030303020204" pitchFamily="34" charset="0"/>
                    </a:rPr>
                    <a:t>tế</a:t>
                  </a:r>
                  <a:endParaRPr lang="en-US" altLang="ko-KR" sz="1200" dirty="0">
                    <a:solidFill>
                      <a:schemeClr val="tx1"/>
                    </a:solidFill>
                    <a:latin typeface="SamsungOne-400" panose="020B0503030303020204" pitchFamily="34" charset="0"/>
                  </a:endParaRPr>
                </a:p>
              </p:txBody>
            </p:sp>
          </p:grpSp>
          <p:grpSp>
            <p:nvGrpSpPr>
              <p:cNvPr id="30" name="그룹 32">
                <a:extLst>
                  <a:ext uri="{FF2B5EF4-FFF2-40B4-BE49-F238E27FC236}">
                    <a16:creationId xmlns:a16="http://schemas.microsoft.com/office/drawing/2014/main" id="{C16BAFE7-9084-4528-AA12-60FC46BA008D}"/>
                  </a:ext>
                </a:extLst>
              </p:cNvPr>
              <p:cNvGrpSpPr/>
              <p:nvPr/>
            </p:nvGrpSpPr>
            <p:grpSpPr>
              <a:xfrm>
                <a:off x="3517145" y="2368071"/>
                <a:ext cx="5699464" cy="369062"/>
                <a:chOff x="3515557" y="1944209"/>
                <a:chExt cx="5699464" cy="369062"/>
              </a:xfrm>
            </p:grpSpPr>
            <p:sp>
              <p:nvSpPr>
                <p:cNvPr id="53" name="화살표: 오른쪽 33">
                  <a:extLst>
                    <a:ext uri="{FF2B5EF4-FFF2-40B4-BE49-F238E27FC236}">
                      <a16:creationId xmlns:a16="http://schemas.microsoft.com/office/drawing/2014/main" id="{1831632F-74F8-4184-B21D-C34830E46BB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54" name="직사각형 34">
                  <a:extLst>
                    <a:ext uri="{FF2B5EF4-FFF2-40B4-BE49-F238E27FC236}">
                      <a16:creationId xmlns:a16="http://schemas.microsoft.com/office/drawing/2014/main" id="{96238B89-B8ED-43D6-8843-118A87333B4C}"/>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Thích</a:t>
                  </a:r>
                  <a:r>
                    <a:rPr lang="en-US" altLang="ko-KR" sz="1200" dirty="0">
                      <a:solidFill>
                        <a:schemeClr val="tx1"/>
                      </a:solidFill>
                      <a:latin typeface="SamsungOne-400" panose="020B0503030303020204" pitchFamily="34" charset="0"/>
                      <a:ea typeface="맑은 고딕" panose="020B0503020000020004" pitchFamily="50" charset="-127"/>
                    </a:rPr>
                    <a:t> ăn </a:t>
                  </a:r>
                  <a:r>
                    <a:rPr lang="en-US" altLang="ko-KR" sz="1200" dirty="0" err="1">
                      <a:solidFill>
                        <a:schemeClr val="tx1"/>
                      </a:solidFill>
                      <a:latin typeface="SamsungOne-400" panose="020B0503030303020204" pitchFamily="34" charset="0"/>
                      <a:ea typeface="맑은 고딕" panose="020B0503020000020004" pitchFamily="50" charset="-127"/>
                    </a:rPr>
                    <a:t>đồ</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ngọt</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55" name="직사각형 35">
                  <a:extLst>
                    <a:ext uri="{FF2B5EF4-FFF2-40B4-BE49-F238E27FC236}">
                      <a16:creationId xmlns:a16="http://schemas.microsoft.com/office/drawing/2014/main" id="{BD3EB911-E5A1-4F9A-91BE-81AB3C7762C6}"/>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맑은 고딕" panose="020B0503020000020004" pitchFamily="50" charset="-127"/>
                    </a:rPr>
                    <a:t>Ăn </a:t>
                  </a:r>
                  <a:r>
                    <a:rPr lang="en-US" altLang="ko-KR" sz="1200" dirty="0" err="1">
                      <a:solidFill>
                        <a:schemeClr val="tx1"/>
                      </a:solidFill>
                      <a:latin typeface="SamsungOne-400" panose="020B0503030303020204" pitchFamily="34" charset="0"/>
                      <a:ea typeface="맑은 고딕" panose="020B0503020000020004" pitchFamily="50" charset="-127"/>
                    </a:rPr>
                    <a:t>đồ</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ngọt</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mặc</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dù</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mắc</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bệnh</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tiểu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đường</a:t>
                  </a:r>
                  <a:endParaRPr lang="ko-KR" altLang="en-US" sz="1200" dirty="0">
                    <a:solidFill>
                      <a:schemeClr val="tx1"/>
                    </a:solidFill>
                    <a:latin typeface="SamsungOne-400" panose="020B0503030303020204" pitchFamily="34" charset="0"/>
                    <a:ea typeface="맑은 고딕" panose="020B0503020000020004" pitchFamily="50" charset="-127"/>
                  </a:endParaRPr>
                </a:p>
              </p:txBody>
            </p:sp>
          </p:grpSp>
          <p:grpSp>
            <p:nvGrpSpPr>
              <p:cNvPr id="31" name="그룹 36">
                <a:extLst>
                  <a:ext uri="{FF2B5EF4-FFF2-40B4-BE49-F238E27FC236}">
                    <a16:creationId xmlns:a16="http://schemas.microsoft.com/office/drawing/2014/main" id="{7E32FB36-4816-4B37-A6DE-64B19AC79A5E}"/>
                  </a:ext>
                </a:extLst>
              </p:cNvPr>
              <p:cNvGrpSpPr/>
              <p:nvPr/>
            </p:nvGrpSpPr>
            <p:grpSpPr>
              <a:xfrm>
                <a:off x="3517145" y="2816954"/>
                <a:ext cx="5699464" cy="369062"/>
                <a:chOff x="3515557" y="1944209"/>
                <a:chExt cx="5699464" cy="369062"/>
              </a:xfrm>
            </p:grpSpPr>
            <p:sp>
              <p:nvSpPr>
                <p:cNvPr id="50" name="화살표: 오른쪽 37">
                  <a:extLst>
                    <a:ext uri="{FF2B5EF4-FFF2-40B4-BE49-F238E27FC236}">
                      <a16:creationId xmlns:a16="http://schemas.microsoft.com/office/drawing/2014/main" id="{8E3F3098-B5F7-4D3B-BE93-68BF02093D2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51" name="직사각형 38">
                  <a:extLst>
                    <a:ext uri="{FF2B5EF4-FFF2-40B4-BE49-F238E27FC236}">
                      <a16:creationId xmlns:a16="http://schemas.microsoft.com/office/drawing/2014/main" id="{A6D44AC5-A2EE-43AA-BF08-42D9572339B8}"/>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Nghiện</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rượu</a:t>
                  </a:r>
                  <a:endParaRPr lang="ko-KR" altLang="en-US" sz="1200" dirty="0">
                    <a:solidFill>
                      <a:schemeClr val="tx1"/>
                    </a:solidFill>
                    <a:latin typeface="SamsungOne-400" panose="020B0503030303020204" pitchFamily="34" charset="0"/>
                    <a:ea typeface="맑은 고딕" panose="020B0503020000020004" pitchFamily="50" charset="-127"/>
                  </a:endParaRPr>
                </a:p>
              </p:txBody>
            </p:sp>
            <p:sp>
              <p:nvSpPr>
                <p:cNvPr id="52" name="직사각형 39">
                  <a:extLst>
                    <a:ext uri="{FF2B5EF4-FFF2-40B4-BE49-F238E27FC236}">
                      <a16:creationId xmlns:a16="http://schemas.microsoft.com/office/drawing/2014/main" id="{073B9231-3CC1-4F9D-ABFA-9F39FDAB9FE1}"/>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맑은 고딕" panose="020B0503020000020004" pitchFamily="50" charset="-127"/>
                    </a:rPr>
                    <a:t>Uống</a:t>
                  </a:r>
                  <a:r>
                    <a:rPr lang="en-US" altLang="ko-KR" sz="1200" dirty="0">
                      <a:solidFill>
                        <a:schemeClr val="tx1"/>
                      </a:solidFill>
                      <a:latin typeface="SamsungOne-400" panose="020B0503030303020204" pitchFamily="34" charset="0"/>
                      <a:ea typeface="맑은 고딕" panose="020B0503020000020004" pitchFamily="50" charset="-127"/>
                    </a:rPr>
                    <a:t> một chai </a:t>
                  </a:r>
                  <a:r>
                    <a:rPr lang="en-US" altLang="ko-KR" sz="1200" dirty="0" err="1">
                      <a:solidFill>
                        <a:schemeClr val="tx1"/>
                      </a:solidFill>
                      <a:latin typeface="SamsungOne-400" panose="020B0503030303020204" pitchFamily="34" charset="0"/>
                      <a:ea typeface="맑은 고딕" panose="020B0503020000020004" pitchFamily="50" charset="-127"/>
                    </a:rPr>
                    <a:t>rượu</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mỗi</a:t>
                  </a:r>
                  <a:r>
                    <a:rPr lang="en-US" altLang="ko-KR" sz="1200" dirty="0">
                      <a:solidFill>
                        <a:schemeClr val="tx1"/>
                      </a:solidFill>
                      <a:latin typeface="SamsungOne-400" panose="020B0503030303020204" pitchFamily="34" charset="0"/>
                      <a:ea typeface="맑은 고딕" panose="020B0503020000020004" pitchFamily="50" charset="-127"/>
                    </a:rPr>
                    <a:t> </a:t>
                  </a:r>
                  <a:r>
                    <a:rPr lang="en-US" altLang="ko-KR" sz="1200" dirty="0" err="1">
                      <a:solidFill>
                        <a:schemeClr val="tx1"/>
                      </a:solidFill>
                      <a:latin typeface="SamsungOne-400" panose="020B0503030303020204" pitchFamily="34" charset="0"/>
                      <a:ea typeface="맑은 고딕" panose="020B0503020000020004" pitchFamily="50" charset="-127"/>
                    </a:rPr>
                    <a:t>ngày</a:t>
                  </a:r>
                  <a:endParaRPr lang="ko-KR" altLang="en-US" sz="1200" dirty="0">
                    <a:solidFill>
                      <a:schemeClr val="tx1"/>
                    </a:solidFill>
                    <a:latin typeface="SamsungOne-400" panose="020B0503030303020204" pitchFamily="34" charset="0"/>
                    <a:ea typeface="맑은 고딕" panose="020B0503020000020004" pitchFamily="50" charset="-127"/>
                  </a:endParaRPr>
                </a:p>
              </p:txBody>
            </p:sp>
          </p:grpSp>
          <p:grpSp>
            <p:nvGrpSpPr>
              <p:cNvPr id="32" name="그룹 40">
                <a:extLst>
                  <a:ext uri="{FF2B5EF4-FFF2-40B4-BE49-F238E27FC236}">
                    <a16:creationId xmlns:a16="http://schemas.microsoft.com/office/drawing/2014/main" id="{72529932-C307-44AF-B817-10993A135DE7}"/>
                  </a:ext>
                </a:extLst>
              </p:cNvPr>
              <p:cNvGrpSpPr/>
              <p:nvPr/>
            </p:nvGrpSpPr>
            <p:grpSpPr>
              <a:xfrm>
                <a:off x="3517145" y="3266595"/>
                <a:ext cx="5699464" cy="369062"/>
                <a:chOff x="3515557" y="1944209"/>
                <a:chExt cx="5699464" cy="369062"/>
              </a:xfrm>
            </p:grpSpPr>
            <p:sp>
              <p:nvSpPr>
                <p:cNvPr id="47" name="화살표: 오른쪽 41">
                  <a:extLst>
                    <a:ext uri="{FF2B5EF4-FFF2-40B4-BE49-F238E27FC236}">
                      <a16:creationId xmlns:a16="http://schemas.microsoft.com/office/drawing/2014/main" id="{969F67B4-C12E-4404-A48A-3E852E913DE0}"/>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48" name="직사각형 42">
                  <a:extLst>
                    <a:ext uri="{FF2B5EF4-FFF2-40B4-BE49-F238E27FC236}">
                      <a16:creationId xmlns:a16="http://schemas.microsoft.com/office/drawing/2014/main" id="{2D308995-AB0B-4BE6-B488-00B99F89EB87}"/>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400" panose="020B0503030303020204" pitchFamily="34" charset="0"/>
                      <a:ea typeface="SamsungOne-400" panose="020B0503030303020204" pitchFamily="34" charset="0"/>
                    </a:rPr>
                    <a:t>Sinh</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kế</a:t>
                  </a:r>
                  <a:endParaRPr lang="ko-KR" altLang="en-US" sz="1200" dirty="0">
                    <a:solidFill>
                      <a:schemeClr val="tx1"/>
                    </a:solidFill>
                    <a:latin typeface="SamsungOne-400" panose="020B0503030303020204" pitchFamily="34" charset="0"/>
                  </a:endParaRPr>
                </a:p>
              </p:txBody>
            </p:sp>
            <p:sp>
              <p:nvSpPr>
                <p:cNvPr id="49" name="직사각형 43">
                  <a:extLst>
                    <a:ext uri="{FF2B5EF4-FFF2-40B4-BE49-F238E27FC236}">
                      <a16:creationId xmlns:a16="http://schemas.microsoft.com/office/drawing/2014/main" id="{65018E37-68E5-4C42-97E2-6273553A7A8B}"/>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400" panose="020B0503030303020204" pitchFamily="34" charset="0"/>
                      <a:ea typeface="SamsungOne-400" panose="020B0503030303020204" pitchFamily="34" charset="0"/>
                    </a:rPr>
                    <a:t>Luôn </a:t>
                  </a:r>
                  <a:r>
                    <a:rPr lang="en-US" altLang="ko-KR" sz="1200" dirty="0" err="1">
                      <a:solidFill>
                        <a:schemeClr val="tx1"/>
                      </a:solidFill>
                      <a:latin typeface="SamsungOne-400" panose="020B0503030303020204" pitchFamily="34" charset="0"/>
                      <a:ea typeface="SamsungOne-400" panose="020B0503030303020204" pitchFamily="34" charset="0"/>
                    </a:rPr>
                    <a:t>mua</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các</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sản</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phẩm</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giá</a:t>
                  </a:r>
                  <a:r>
                    <a:rPr lang="en-US" altLang="ko-KR" sz="1200" dirty="0">
                      <a:solidFill>
                        <a:schemeClr val="tx1"/>
                      </a:solidFill>
                      <a:latin typeface="SamsungOne-400" panose="020B0503030303020204" pitchFamily="34" charset="0"/>
                      <a:ea typeface="SamsungOne-400" panose="020B0503030303020204" pitchFamily="34" charset="0"/>
                    </a:rPr>
                    <a:t> </a:t>
                  </a:r>
                  <a:r>
                    <a:rPr lang="en-US" altLang="ko-KR" sz="1200" dirty="0" err="1">
                      <a:solidFill>
                        <a:schemeClr val="tx1"/>
                      </a:solidFill>
                      <a:latin typeface="SamsungOne-400" panose="020B0503030303020204" pitchFamily="34" charset="0"/>
                      <a:ea typeface="SamsungOne-400" panose="020B0503030303020204" pitchFamily="34" charset="0"/>
                    </a:rPr>
                    <a:t>rẻ</a:t>
                  </a:r>
                  <a:endParaRPr lang="ko-KR" altLang="en-US" sz="1200" dirty="0">
                    <a:solidFill>
                      <a:schemeClr val="tx1"/>
                    </a:solidFill>
                    <a:latin typeface="SamsungOne-400" panose="020B0503030303020204" pitchFamily="34" charset="0"/>
                  </a:endParaRPr>
                </a:p>
              </p:txBody>
            </p:sp>
          </p:grpSp>
          <p:grpSp>
            <p:nvGrpSpPr>
              <p:cNvPr id="33" name="그룹 44">
                <a:extLst>
                  <a:ext uri="{FF2B5EF4-FFF2-40B4-BE49-F238E27FC236}">
                    <a16:creationId xmlns:a16="http://schemas.microsoft.com/office/drawing/2014/main" id="{C152F08F-D35E-403C-8113-37F24668C366}"/>
                  </a:ext>
                </a:extLst>
              </p:cNvPr>
              <p:cNvGrpSpPr/>
              <p:nvPr/>
            </p:nvGrpSpPr>
            <p:grpSpPr>
              <a:xfrm>
                <a:off x="3517145" y="3715857"/>
                <a:ext cx="5699464" cy="369062"/>
                <a:chOff x="3515557" y="1944209"/>
                <a:chExt cx="5699464" cy="369062"/>
              </a:xfrm>
            </p:grpSpPr>
            <p:sp>
              <p:nvSpPr>
                <p:cNvPr id="43" name="화살표: 오른쪽 45">
                  <a:extLst>
                    <a:ext uri="{FF2B5EF4-FFF2-40B4-BE49-F238E27FC236}">
                      <a16:creationId xmlns:a16="http://schemas.microsoft.com/office/drawing/2014/main" id="{115EDDFE-0DD2-47B0-AE78-721D00B65D79}"/>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44" name="직사각형 46">
                  <a:extLst>
                    <a:ext uri="{FF2B5EF4-FFF2-40B4-BE49-F238E27FC236}">
                      <a16:creationId xmlns:a16="http://schemas.microsoft.com/office/drawing/2014/main" id="{2996220F-4537-4361-BFC9-7A351EFFB0D2}"/>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sp>
              <p:nvSpPr>
                <p:cNvPr id="46" name="직사각형 47">
                  <a:extLst>
                    <a:ext uri="{FF2B5EF4-FFF2-40B4-BE49-F238E27FC236}">
                      <a16:creationId xmlns:a16="http://schemas.microsoft.com/office/drawing/2014/main" id="{0B6D4419-08E7-4DFE-8E49-4AD9117F86CE}"/>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400" panose="020B0503030303020204" pitchFamily="34" charset="0"/>
                    <a:ea typeface="맑은 고딕" panose="020B0503020000020004" pitchFamily="50" charset="-127"/>
                  </a:endParaRPr>
                </a:p>
              </p:txBody>
            </p:sp>
          </p:grpSp>
          <p:sp>
            <p:nvSpPr>
              <p:cNvPr id="34" name="TextBox 33">
                <a:extLst>
                  <a:ext uri="{FF2B5EF4-FFF2-40B4-BE49-F238E27FC236}">
                    <a16:creationId xmlns:a16="http://schemas.microsoft.com/office/drawing/2014/main" id="{F893B798-4100-49C1-AD79-981C30BEACE9}"/>
                  </a:ext>
                </a:extLst>
              </p:cNvPr>
              <p:cNvSpPr txBox="1"/>
              <p:nvPr/>
            </p:nvSpPr>
            <p:spPr>
              <a:xfrm>
                <a:off x="4230722" y="4860321"/>
                <a:ext cx="915095" cy="218452"/>
              </a:xfrm>
              <a:prstGeom prst="rect">
                <a:avLst/>
              </a:prstGeom>
              <a:noFill/>
            </p:spPr>
            <p:txBody>
              <a:bodyPr wrap="none" lIns="71977" tIns="0" rIns="71977" bIns="0" rtlCol="0">
                <a:spAutoFit/>
              </a:bodyPr>
              <a:lstStyle/>
              <a:p>
                <a:pPr algn="ct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1</a:t>
                </a:r>
              </a:p>
            </p:txBody>
          </p:sp>
          <p:sp>
            <p:nvSpPr>
              <p:cNvPr id="35" name="TextBox 34">
                <a:extLst>
                  <a:ext uri="{FF2B5EF4-FFF2-40B4-BE49-F238E27FC236}">
                    <a16:creationId xmlns:a16="http://schemas.microsoft.com/office/drawing/2014/main" id="{F06321B2-B570-4941-9CC2-CA5F06DBF165}"/>
                  </a:ext>
                </a:extLst>
              </p:cNvPr>
              <p:cNvSpPr txBox="1"/>
              <p:nvPr/>
            </p:nvSpPr>
            <p:spPr>
              <a:xfrm>
                <a:off x="6051636" y="4860321"/>
                <a:ext cx="954868" cy="218452"/>
              </a:xfrm>
              <a:prstGeom prst="rect">
                <a:avLst/>
              </a:prstGeom>
              <a:noFill/>
            </p:spPr>
            <p:txBody>
              <a:bodyPr wrap="square" lIns="71977" tIns="0" rIns="71977" bIns="0" rtlCol="0">
                <a:spAutoFit/>
              </a:bodyPr>
              <a:lstStyle/>
              <a:p>
                <a:pPr algn="ct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2</a:t>
                </a:r>
              </a:p>
            </p:txBody>
          </p:sp>
          <p:sp>
            <p:nvSpPr>
              <p:cNvPr id="36" name="TextBox 35">
                <a:extLst>
                  <a:ext uri="{FF2B5EF4-FFF2-40B4-BE49-F238E27FC236}">
                    <a16:creationId xmlns:a16="http://schemas.microsoft.com/office/drawing/2014/main" id="{6FEEF69F-6E50-4ADB-92BC-F135D8A99B9D}"/>
                  </a:ext>
                </a:extLst>
              </p:cNvPr>
              <p:cNvSpPr txBox="1"/>
              <p:nvPr/>
            </p:nvSpPr>
            <p:spPr>
              <a:xfrm>
                <a:off x="7836763" y="4860321"/>
                <a:ext cx="915095" cy="218452"/>
              </a:xfrm>
              <a:prstGeom prst="rect">
                <a:avLst/>
              </a:prstGeom>
              <a:noFill/>
            </p:spPr>
            <p:txBody>
              <a:bodyPr wrap="none" lIns="71977" tIns="0" rIns="71977" bIns="0" rtlCol="0">
                <a:spAutoFit/>
              </a:bodyPr>
              <a:lstStyle/>
              <a:p>
                <a:pPr algn="ct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05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05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3</a:t>
                </a:r>
              </a:p>
            </p:txBody>
          </p:sp>
          <p:sp>
            <p:nvSpPr>
              <p:cNvPr id="37" name="TextBox 36">
                <a:extLst>
                  <a:ext uri="{FF2B5EF4-FFF2-40B4-BE49-F238E27FC236}">
                    <a16:creationId xmlns:a16="http://schemas.microsoft.com/office/drawing/2014/main" id="{F88EA415-F833-41AF-A2AF-4D43152CBB1F}"/>
                  </a:ext>
                </a:extLst>
              </p:cNvPr>
              <p:cNvSpPr txBox="1"/>
              <p:nvPr/>
            </p:nvSpPr>
            <p:spPr>
              <a:xfrm>
                <a:off x="1379334" y="1550900"/>
                <a:ext cx="1046582"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Tuổi</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tính</a:t>
                </a:r>
                <a:endPar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36BA4539-62AE-4018-ADBC-874AB9C49F82}"/>
                  </a:ext>
                </a:extLst>
              </p:cNvPr>
              <p:cNvSpPr txBox="1"/>
              <p:nvPr/>
            </p:nvSpPr>
            <p:spPr>
              <a:xfrm>
                <a:off x="1435451" y="2477999"/>
                <a:ext cx="934336"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Nghề</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nghiệp</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E181C9A0-530C-4493-9AE3-6D4ECA428A68}"/>
                  </a:ext>
                </a:extLst>
              </p:cNvPr>
              <p:cNvSpPr txBox="1"/>
              <p:nvPr/>
            </p:nvSpPr>
            <p:spPr>
              <a:xfrm>
                <a:off x="1361883" y="3417800"/>
                <a:ext cx="1081477"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Tầng</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lớp</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xã</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40" name="TextBox 39">
                <a:extLst>
                  <a:ext uri="{FF2B5EF4-FFF2-40B4-BE49-F238E27FC236}">
                    <a16:creationId xmlns:a16="http://schemas.microsoft.com/office/drawing/2014/main" id="{2F16740F-6011-4F44-B178-F1DD671F2B02}"/>
                  </a:ext>
                </a:extLst>
              </p:cNvPr>
              <p:cNvSpPr txBox="1"/>
              <p:nvPr/>
            </p:nvSpPr>
            <p:spPr>
              <a:xfrm>
                <a:off x="1293963" y="4332198"/>
                <a:ext cx="1217326"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Hoàn</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cảnh</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xã</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B590D36A-8FFA-4171-98FC-DA0F8A792A2F}"/>
                  </a:ext>
                </a:extLst>
              </p:cNvPr>
              <p:cNvSpPr txBox="1"/>
              <p:nvPr/>
            </p:nvSpPr>
            <p:spPr>
              <a:xfrm>
                <a:off x="1373847" y="5246599"/>
                <a:ext cx="1057551" cy="249659"/>
              </a:xfrm>
              <a:prstGeom prst="rect">
                <a:avLst/>
              </a:prstGeom>
              <a:noFill/>
            </p:spPr>
            <p:txBody>
              <a:bodyPr wrap="none" lIns="71977" tIns="0" rIns="71977" bIns="0" rtlCol="0">
                <a:spAutoFit/>
              </a:bodyPr>
              <a:lstStyle/>
              <a:p>
                <a:pPr algn="ct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Nhu</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yếu</a:t>
                </a:r>
                <a:r>
                  <a:rPr lang="en-US" altLang="ko-KR"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dirty="0" err="1">
                    <a:solidFill>
                      <a:srgbClr val="1428A0"/>
                    </a:solidFill>
                    <a:latin typeface="SamsungOne-700" panose="020B0803030303020204" pitchFamily="34" charset="0"/>
                    <a:ea typeface="SamsungOne-700" panose="020B0803030303020204" pitchFamily="34" charset="0"/>
                    <a:cs typeface="Times New Roman" panose="02020603050405020304" pitchFamily="18" charset="0"/>
                  </a:rPr>
                  <a:t>phẩm</a:t>
                </a:r>
                <a:endParaRPr lang="en-US" sz="1200" dirty="0">
                  <a:solidFill>
                    <a:srgbClr val="1428A0"/>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pic>
          <p:nvPicPr>
            <p:cNvPr id="42" name="Graphic 41" descr="Construction worker">
              <a:extLst>
                <a:ext uri="{FF2B5EF4-FFF2-40B4-BE49-F238E27FC236}">
                  <a16:creationId xmlns:a16="http://schemas.microsoft.com/office/drawing/2014/main" id="{6961CA24-018F-4D2D-84D2-3561EACBB445}"/>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489318" y="2829471"/>
              <a:ext cx="829970" cy="829970"/>
            </a:xfrm>
            <a:prstGeom prst="rect">
              <a:avLst/>
            </a:prstGeom>
          </p:spPr>
        </p:pic>
      </p:grpSp>
      <p:grpSp>
        <p:nvGrpSpPr>
          <p:cNvPr id="63" name="그룹 62">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64" name="직사각형 63">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65" name="직사각형 6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66" name="직사각형 65">
            <a:extLst>
              <a:ext uri="{FF2B5EF4-FFF2-40B4-BE49-F238E27FC236}">
                <a16:creationId xmlns:a16="http://schemas.microsoft.com/office/drawing/2014/main" id="{B1118A49-6DD4-4007-9EAA-7C804299406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880908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60209" y="1551918"/>
            <a:ext cx="8782410" cy="4535621"/>
            <a:chOff x="560209" y="1562078"/>
            <a:chExt cx="8782410" cy="4535621"/>
          </a:xfrm>
        </p:grpSpPr>
        <p:sp>
          <p:nvSpPr>
            <p:cNvPr id="52" name="직사각형 51">
              <a:extLst>
                <a:ext uri="{FF2B5EF4-FFF2-40B4-BE49-F238E27FC236}">
                  <a16:creationId xmlns:a16="http://schemas.microsoft.com/office/drawing/2014/main" id="{C8BEF965-D936-4B84-A095-458FB81B212D}"/>
                </a:ext>
              </a:extLst>
            </p:cNvPr>
            <p:cNvSpPr/>
            <p:nvPr/>
          </p:nvSpPr>
          <p:spPr>
            <a:xfrm>
              <a:off x="560209" y="1562078"/>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3" name="직사각형 52">
              <a:extLst>
                <a:ext uri="{FF2B5EF4-FFF2-40B4-BE49-F238E27FC236}">
                  <a16:creationId xmlns:a16="http://schemas.microsoft.com/office/drawing/2014/main" id="{E13E151E-D608-4369-BD4F-3EF4F18473DF}"/>
                </a:ext>
              </a:extLst>
            </p:cNvPr>
            <p:cNvSpPr/>
            <p:nvPr/>
          </p:nvSpPr>
          <p:spPr>
            <a:xfrm>
              <a:off x="560209" y="2483788"/>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4" name="직사각형 53">
              <a:extLst>
                <a:ext uri="{FF2B5EF4-FFF2-40B4-BE49-F238E27FC236}">
                  <a16:creationId xmlns:a16="http://schemas.microsoft.com/office/drawing/2014/main" id="{60B6FD4A-490C-4DF9-9A0D-7886C6B769C6}"/>
                </a:ext>
              </a:extLst>
            </p:cNvPr>
            <p:cNvSpPr/>
            <p:nvPr/>
          </p:nvSpPr>
          <p:spPr>
            <a:xfrm>
              <a:off x="560209" y="3405497"/>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5" name="직사각형 54">
              <a:extLst>
                <a:ext uri="{FF2B5EF4-FFF2-40B4-BE49-F238E27FC236}">
                  <a16:creationId xmlns:a16="http://schemas.microsoft.com/office/drawing/2014/main" id="{11A9D02B-4AFC-4339-BDF4-E6F1EEEA9D06}"/>
                </a:ext>
              </a:extLst>
            </p:cNvPr>
            <p:cNvSpPr/>
            <p:nvPr/>
          </p:nvSpPr>
          <p:spPr>
            <a:xfrm>
              <a:off x="560209" y="4327206"/>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FBB8F4B9-1982-4750-AED5-1C690C376442}"/>
                </a:ext>
              </a:extLst>
            </p:cNvPr>
            <p:cNvSpPr/>
            <p:nvPr/>
          </p:nvSpPr>
          <p:spPr>
            <a:xfrm>
              <a:off x="560209" y="5248916"/>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Calibri" panose="020F0502020204030204"/>
                <a:ea typeface="맑은 고딕" panose="020B0503020000020004" pitchFamily="50" charset="-127"/>
              </a:endParaRPr>
            </a:p>
          </p:txBody>
        </p:sp>
        <p:sp>
          <p:nvSpPr>
            <p:cNvPr id="2" name="직사각형 1">
              <a:extLst>
                <a:ext uri="{FF2B5EF4-FFF2-40B4-BE49-F238E27FC236}">
                  <a16:creationId xmlns:a16="http://schemas.microsoft.com/office/drawing/2014/main" id="{B7F35637-5315-45F4-96F9-E9B7C4053FD7}"/>
                </a:ext>
              </a:extLst>
            </p:cNvPr>
            <p:cNvSpPr/>
            <p:nvPr/>
          </p:nvSpPr>
          <p:spPr>
            <a:xfrm>
              <a:off x="3404098" y="1562078"/>
              <a:ext cx="5938521" cy="2686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355CEA6B-B638-46BF-B5C7-1AF2B812B303}"/>
                </a:ext>
              </a:extLst>
            </p:cNvPr>
            <p:cNvSpPr/>
            <p:nvPr/>
          </p:nvSpPr>
          <p:spPr>
            <a:xfrm>
              <a:off x="3404098" y="1562078"/>
              <a:ext cx="5938521" cy="3205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6" name="직사각형 5">
              <a:extLst>
                <a:ext uri="{FF2B5EF4-FFF2-40B4-BE49-F238E27FC236}">
                  <a16:creationId xmlns:a16="http://schemas.microsoft.com/office/drawing/2014/main" id="{3700C05A-E01D-48D6-9149-B63D30984571}"/>
                </a:ext>
              </a:extLst>
            </p:cNvPr>
            <p:cNvSpPr/>
            <p:nvPr/>
          </p:nvSpPr>
          <p:spPr>
            <a:xfrm>
              <a:off x="3886541" y="477732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7" name="직사각형 6">
              <a:extLst>
                <a:ext uri="{FF2B5EF4-FFF2-40B4-BE49-F238E27FC236}">
                  <a16:creationId xmlns:a16="http://schemas.microsoft.com/office/drawing/2014/main" id="{327E4C5C-C252-43A0-A2CF-CBAF19D22FE1}"/>
                </a:ext>
              </a:extLst>
            </p:cNvPr>
            <p:cNvSpPr/>
            <p:nvPr/>
          </p:nvSpPr>
          <p:spPr>
            <a:xfrm>
              <a:off x="5688984" y="477732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8" name="직사각형 7">
              <a:extLst>
                <a:ext uri="{FF2B5EF4-FFF2-40B4-BE49-F238E27FC236}">
                  <a16:creationId xmlns:a16="http://schemas.microsoft.com/office/drawing/2014/main" id="{CA118571-AF74-4A18-9395-BA8488A2394A}"/>
                </a:ext>
              </a:extLst>
            </p:cNvPr>
            <p:cNvSpPr/>
            <p:nvPr/>
          </p:nvSpPr>
          <p:spPr>
            <a:xfrm>
              <a:off x="7491427" y="477732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화살표: 오른쪽 4">
              <a:extLst>
                <a:ext uri="{FF2B5EF4-FFF2-40B4-BE49-F238E27FC236}">
                  <a16:creationId xmlns:a16="http://schemas.microsoft.com/office/drawing/2014/main" id="{49FB1F36-89DB-4422-B431-806001A1C72C}"/>
                </a:ext>
              </a:extLst>
            </p:cNvPr>
            <p:cNvSpPr/>
            <p:nvPr/>
          </p:nvSpPr>
          <p:spPr>
            <a:xfrm rot="5400000">
              <a:off x="5922651" y="3886043"/>
              <a:ext cx="901411" cy="799844"/>
            </a:xfrm>
            <a:prstGeom prst="rightArrow">
              <a:avLst>
                <a:gd name="adj1" fmla="val 690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2" name="TextBox 11">
              <a:extLst>
                <a:ext uri="{FF2B5EF4-FFF2-40B4-BE49-F238E27FC236}">
                  <a16:creationId xmlns:a16="http://schemas.microsoft.com/office/drawing/2014/main" id="{37A31680-E7FA-4E44-996E-37E990A45809}"/>
                </a:ext>
              </a:extLst>
            </p:cNvPr>
            <p:cNvSpPr txBox="1"/>
            <p:nvPr/>
          </p:nvSpPr>
          <p:spPr>
            <a:xfrm>
              <a:off x="4311025" y="1614675"/>
              <a:ext cx="602070" cy="215375"/>
            </a:xfrm>
            <a:prstGeom prst="rect">
              <a:avLst/>
            </a:prstGeom>
            <a:noFill/>
          </p:spPr>
          <p:txBody>
            <a:bodyPr wrap="none" lIns="71977" tIns="0" rIns="71977" bIns="0" rtlCol="0">
              <a:spAutoFit/>
            </a:bodyPr>
            <a:lstStyle/>
            <a:p>
              <a:pPr algn="ct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Giá</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trị</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50128DA-208F-4B72-BF6D-89E586AE6011}"/>
                </a:ext>
              </a:extLst>
            </p:cNvPr>
            <p:cNvSpPr txBox="1"/>
            <p:nvPr/>
          </p:nvSpPr>
          <p:spPr>
            <a:xfrm>
              <a:off x="7165731" y="1614675"/>
              <a:ext cx="696794" cy="215444"/>
            </a:xfrm>
            <a:prstGeom prst="rect">
              <a:avLst/>
            </a:prstGeom>
            <a:noFill/>
          </p:spPr>
          <p:txBody>
            <a:bodyPr wrap="none" lIns="71977" tIns="0" rIns="71977" bIns="0" rtlCol="0">
              <a:spAutoFit/>
            </a:bodyPr>
            <a:lstStyle/>
            <a:p>
              <a:pPr algn="ct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Hành</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vi</a:t>
              </a:r>
            </a:p>
          </p:txBody>
        </p:sp>
        <p:sp>
          <p:nvSpPr>
            <p:cNvPr id="31" name="화살표: 오른쪽 30">
              <a:extLst>
                <a:ext uri="{FF2B5EF4-FFF2-40B4-BE49-F238E27FC236}">
                  <a16:creationId xmlns:a16="http://schemas.microsoft.com/office/drawing/2014/main" id="{88942992-5E82-49F1-B570-C99ADCF17CBD}"/>
                </a:ext>
              </a:extLst>
            </p:cNvPr>
            <p:cNvSpPr/>
            <p:nvPr/>
          </p:nvSpPr>
          <p:spPr>
            <a:xfrm>
              <a:off x="5632232" y="2074577"/>
              <a:ext cx="177743" cy="139655"/>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712C675B-A842-4C65-AC28-D84102769302}"/>
                </a:ext>
              </a:extLst>
            </p:cNvPr>
            <p:cNvSpPr/>
            <p:nvPr/>
          </p:nvSpPr>
          <p:spPr>
            <a:xfrm>
              <a:off x="3516019" y="1959933"/>
              <a:ext cx="2192082" cy="36894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5" name="직사각형 14">
              <a:extLst>
                <a:ext uri="{FF2B5EF4-FFF2-40B4-BE49-F238E27FC236}">
                  <a16:creationId xmlns:a16="http://schemas.microsoft.com/office/drawing/2014/main" id="{E91C75C3-1B0C-4617-8306-35B14ECBF4EA}"/>
                </a:ext>
              </a:extLst>
            </p:cNvPr>
            <p:cNvSpPr/>
            <p:nvPr/>
          </p:nvSpPr>
          <p:spPr>
            <a:xfrm>
              <a:off x="5814599" y="1959933"/>
              <a:ext cx="3399057" cy="36894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33" name="그룹 32">
              <a:extLst>
                <a:ext uri="{FF2B5EF4-FFF2-40B4-BE49-F238E27FC236}">
                  <a16:creationId xmlns:a16="http://schemas.microsoft.com/office/drawing/2014/main" id="{A687A85A-E594-406D-8C29-4C24F5433540}"/>
                </a:ext>
              </a:extLst>
            </p:cNvPr>
            <p:cNvGrpSpPr/>
            <p:nvPr/>
          </p:nvGrpSpPr>
          <p:grpSpPr>
            <a:xfrm>
              <a:off x="3516017" y="2409051"/>
              <a:ext cx="5697637" cy="368944"/>
              <a:chOff x="3515557" y="1944209"/>
              <a:chExt cx="5699464" cy="369062"/>
            </a:xfrm>
          </p:grpSpPr>
          <p:sp>
            <p:nvSpPr>
              <p:cNvPr id="34" name="화살표: 오른쪽 33">
                <a:extLst>
                  <a:ext uri="{FF2B5EF4-FFF2-40B4-BE49-F238E27FC236}">
                    <a16:creationId xmlns:a16="http://schemas.microsoft.com/office/drawing/2014/main" id="{8A9BF6FF-7861-42B3-A00D-42D4D524237A}"/>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5" name="직사각형 34">
                <a:extLst>
                  <a:ext uri="{FF2B5EF4-FFF2-40B4-BE49-F238E27FC236}">
                    <a16:creationId xmlns:a16="http://schemas.microsoft.com/office/drawing/2014/main" id="{0B06699B-96EE-4F67-B67A-84E4E04DBA49}"/>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6" name="직사각형 35">
                <a:extLst>
                  <a:ext uri="{FF2B5EF4-FFF2-40B4-BE49-F238E27FC236}">
                    <a16:creationId xmlns:a16="http://schemas.microsoft.com/office/drawing/2014/main" id="{9AEC92D6-D3D9-4D5B-A710-638014A471B2}"/>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37" name="그룹 36">
              <a:extLst>
                <a:ext uri="{FF2B5EF4-FFF2-40B4-BE49-F238E27FC236}">
                  <a16:creationId xmlns:a16="http://schemas.microsoft.com/office/drawing/2014/main" id="{D0784470-68C3-49D3-AEF6-4BF9FF43C576}"/>
                </a:ext>
              </a:extLst>
            </p:cNvPr>
            <p:cNvGrpSpPr/>
            <p:nvPr/>
          </p:nvGrpSpPr>
          <p:grpSpPr>
            <a:xfrm>
              <a:off x="3557060" y="2857790"/>
              <a:ext cx="5697637" cy="368944"/>
              <a:chOff x="3515557" y="1944209"/>
              <a:chExt cx="5699464" cy="369062"/>
            </a:xfrm>
          </p:grpSpPr>
          <p:sp>
            <p:nvSpPr>
              <p:cNvPr id="38" name="화살표: 오른쪽 37">
                <a:extLst>
                  <a:ext uri="{FF2B5EF4-FFF2-40B4-BE49-F238E27FC236}">
                    <a16:creationId xmlns:a16="http://schemas.microsoft.com/office/drawing/2014/main" id="{430BAC18-9AA9-4A28-9552-200A983F76E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9" name="직사각형 38">
                <a:extLst>
                  <a:ext uri="{FF2B5EF4-FFF2-40B4-BE49-F238E27FC236}">
                    <a16:creationId xmlns:a16="http://schemas.microsoft.com/office/drawing/2014/main" id="{8B6BA7A9-87F5-4E2B-AFFD-C718F4095536}"/>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0" name="직사각형 39">
                <a:extLst>
                  <a:ext uri="{FF2B5EF4-FFF2-40B4-BE49-F238E27FC236}">
                    <a16:creationId xmlns:a16="http://schemas.microsoft.com/office/drawing/2014/main" id="{19B4AB1A-AD7F-454F-8681-C88BA7ED29D2}"/>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41" name="그룹 40">
              <a:extLst>
                <a:ext uri="{FF2B5EF4-FFF2-40B4-BE49-F238E27FC236}">
                  <a16:creationId xmlns:a16="http://schemas.microsoft.com/office/drawing/2014/main" id="{2FCF4425-F057-4B14-B964-A72C0114877E}"/>
                </a:ext>
              </a:extLst>
            </p:cNvPr>
            <p:cNvGrpSpPr/>
            <p:nvPr/>
          </p:nvGrpSpPr>
          <p:grpSpPr>
            <a:xfrm>
              <a:off x="3516017" y="3307287"/>
              <a:ext cx="5697637" cy="368944"/>
              <a:chOff x="3515557" y="1944209"/>
              <a:chExt cx="5699464" cy="369062"/>
            </a:xfrm>
          </p:grpSpPr>
          <p:sp>
            <p:nvSpPr>
              <p:cNvPr id="42" name="화살표: 오른쪽 41">
                <a:extLst>
                  <a:ext uri="{FF2B5EF4-FFF2-40B4-BE49-F238E27FC236}">
                    <a16:creationId xmlns:a16="http://schemas.microsoft.com/office/drawing/2014/main" id="{9685C56A-72D2-4E7D-84B7-ACDE5348866A}"/>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3" name="직사각형 42">
                <a:extLst>
                  <a:ext uri="{FF2B5EF4-FFF2-40B4-BE49-F238E27FC236}">
                    <a16:creationId xmlns:a16="http://schemas.microsoft.com/office/drawing/2014/main" id="{620F09F1-8B4D-4943-AADC-63AE05601EB3}"/>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4" name="직사각형 43">
                <a:extLst>
                  <a:ext uri="{FF2B5EF4-FFF2-40B4-BE49-F238E27FC236}">
                    <a16:creationId xmlns:a16="http://schemas.microsoft.com/office/drawing/2014/main" id="{6ED76BFB-B7C0-4C23-AB37-4A3268601DBD}"/>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45" name="그룹 44">
              <a:extLst>
                <a:ext uri="{FF2B5EF4-FFF2-40B4-BE49-F238E27FC236}">
                  <a16:creationId xmlns:a16="http://schemas.microsoft.com/office/drawing/2014/main" id="{4E151C5F-6345-4F97-A7F9-B31F8EBEA631}"/>
                </a:ext>
              </a:extLst>
            </p:cNvPr>
            <p:cNvGrpSpPr/>
            <p:nvPr/>
          </p:nvGrpSpPr>
          <p:grpSpPr>
            <a:xfrm>
              <a:off x="3516017" y="3756405"/>
              <a:ext cx="5697637" cy="368944"/>
              <a:chOff x="3515557" y="1944209"/>
              <a:chExt cx="5699464" cy="369062"/>
            </a:xfrm>
          </p:grpSpPr>
          <p:sp>
            <p:nvSpPr>
              <p:cNvPr id="46" name="화살표: 오른쪽 45">
                <a:extLst>
                  <a:ext uri="{FF2B5EF4-FFF2-40B4-BE49-F238E27FC236}">
                    <a16:creationId xmlns:a16="http://schemas.microsoft.com/office/drawing/2014/main" id="{C7AC56EC-9672-4814-84F9-FA910E731BA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7" name="직사각형 46">
                <a:extLst>
                  <a:ext uri="{FF2B5EF4-FFF2-40B4-BE49-F238E27FC236}">
                    <a16:creationId xmlns:a16="http://schemas.microsoft.com/office/drawing/2014/main" id="{9C325628-4A6D-414C-BBED-8894D9C8CBD3}"/>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8" name="직사각형 47">
                <a:extLst>
                  <a:ext uri="{FF2B5EF4-FFF2-40B4-BE49-F238E27FC236}">
                    <a16:creationId xmlns:a16="http://schemas.microsoft.com/office/drawing/2014/main" id="{167973C2-C341-45DA-92E8-3DF4DC64370B}"/>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49" name="TextBox 48">
              <a:extLst>
                <a:ext uri="{FF2B5EF4-FFF2-40B4-BE49-F238E27FC236}">
                  <a16:creationId xmlns:a16="http://schemas.microsoft.com/office/drawing/2014/main" id="{883E6CB5-9DC2-461C-8EBB-29BF4573B6BA}"/>
                </a:ext>
              </a:extLst>
            </p:cNvPr>
            <p:cNvSpPr txBox="1"/>
            <p:nvPr/>
          </p:nvSpPr>
          <p:spPr>
            <a:xfrm>
              <a:off x="4212535" y="4900502"/>
              <a:ext cx="948465" cy="169277"/>
            </a:xfrm>
            <a:prstGeom prst="rect">
              <a:avLst/>
            </a:prstGeom>
            <a:noFill/>
          </p:spPr>
          <p:txBody>
            <a:bodyPr wrap="none" lIns="71977" tIns="0" rIns="71977" bIns="0" rtlCol="0">
              <a:spAutoFit/>
            </a:bodyPr>
            <a:lstStyle/>
            <a:p>
              <a:pPr algn="ct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1</a:t>
              </a:r>
            </a:p>
          </p:txBody>
        </p:sp>
        <p:sp>
          <p:nvSpPr>
            <p:cNvPr id="50" name="TextBox 49">
              <a:extLst>
                <a:ext uri="{FF2B5EF4-FFF2-40B4-BE49-F238E27FC236}">
                  <a16:creationId xmlns:a16="http://schemas.microsoft.com/office/drawing/2014/main" id="{E8D481DD-758A-4985-A30A-166A07DF2937}"/>
                </a:ext>
              </a:extLst>
            </p:cNvPr>
            <p:cNvSpPr txBox="1"/>
            <p:nvPr/>
          </p:nvSpPr>
          <p:spPr>
            <a:xfrm>
              <a:off x="6014978" y="4900502"/>
              <a:ext cx="948465" cy="169277"/>
            </a:xfrm>
            <a:prstGeom prst="rect">
              <a:avLst/>
            </a:prstGeom>
            <a:noFill/>
          </p:spPr>
          <p:txBody>
            <a:bodyPr wrap="none" lIns="71977" tIns="0" rIns="71977" bIns="0" rtlCol="0">
              <a:spAutoFit/>
            </a:bodyPr>
            <a:lstStyle/>
            <a:p>
              <a:pPr algn="ct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2</a:t>
              </a:r>
            </a:p>
          </p:txBody>
        </p:sp>
        <p:sp>
          <p:nvSpPr>
            <p:cNvPr id="51" name="TextBox 50">
              <a:extLst>
                <a:ext uri="{FF2B5EF4-FFF2-40B4-BE49-F238E27FC236}">
                  <a16:creationId xmlns:a16="http://schemas.microsoft.com/office/drawing/2014/main" id="{95BB2354-A050-4FF3-A589-54426C25849E}"/>
                </a:ext>
              </a:extLst>
            </p:cNvPr>
            <p:cNvSpPr txBox="1"/>
            <p:nvPr/>
          </p:nvSpPr>
          <p:spPr>
            <a:xfrm>
              <a:off x="7817420" y="4900502"/>
              <a:ext cx="948465" cy="169277"/>
            </a:xfrm>
            <a:prstGeom prst="rect">
              <a:avLst/>
            </a:prstGeom>
            <a:noFill/>
          </p:spPr>
          <p:txBody>
            <a:bodyPr wrap="none" lIns="71977" tIns="0" rIns="71977" bIns="0" rtlCol="0">
              <a:spAutoFit/>
            </a:bodyPr>
            <a:lstStyle/>
            <a:p>
              <a:pPr algn="ct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Mong</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sz="11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muốn</a:t>
              </a:r>
              <a:r>
                <a:rPr lang="en-US" sz="11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3</a:t>
              </a:r>
            </a:p>
          </p:txBody>
        </p:sp>
        <p:sp>
          <p:nvSpPr>
            <p:cNvPr id="58" name="TextBox 57">
              <a:extLst>
                <a:ext uri="{FF2B5EF4-FFF2-40B4-BE49-F238E27FC236}">
                  <a16:creationId xmlns:a16="http://schemas.microsoft.com/office/drawing/2014/main" id="{91B64F33-81F3-4547-BE51-22CE25DE39A7}"/>
                </a:ext>
              </a:extLst>
            </p:cNvPr>
            <p:cNvSpPr txBox="1"/>
            <p:nvPr/>
          </p:nvSpPr>
          <p:spPr>
            <a:xfrm>
              <a:off x="1303549" y="1667274"/>
              <a:ext cx="1196931"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Tuổi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Giới</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tính</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CA6F018F-297E-40DD-B5E7-71B6A125AFA4}"/>
                </a:ext>
              </a:extLst>
            </p:cNvPr>
            <p:cNvSpPr txBox="1"/>
            <p:nvPr/>
          </p:nvSpPr>
          <p:spPr>
            <a:xfrm>
              <a:off x="1366863" y="2594077"/>
              <a:ext cx="1070293"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Nghề</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nghiệp</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C97369A1-C29F-42A8-BB3C-E4E3A0161613}"/>
                </a:ext>
              </a:extLst>
            </p:cNvPr>
            <p:cNvSpPr txBox="1"/>
            <p:nvPr/>
          </p:nvSpPr>
          <p:spPr>
            <a:xfrm>
              <a:off x="1282546" y="3533575"/>
              <a:ext cx="1238929"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Tầng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lớp</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xã</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E2E0EF5E-3A80-40A2-A0EF-8CEDD498F27A}"/>
                </a:ext>
              </a:extLst>
            </p:cNvPr>
            <p:cNvSpPr txBox="1"/>
            <p:nvPr/>
          </p:nvSpPr>
          <p:spPr>
            <a:xfrm>
              <a:off x="1204129" y="4447682"/>
              <a:ext cx="1395767"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Hoàn</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cảnh</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xã</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hội</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32C99643-5986-444C-B2FC-E44B90A27F93}"/>
                </a:ext>
              </a:extLst>
            </p:cNvPr>
            <p:cNvSpPr txBox="1"/>
            <p:nvPr/>
          </p:nvSpPr>
          <p:spPr>
            <a:xfrm>
              <a:off x="1295819" y="5361789"/>
              <a:ext cx="1212383" cy="215444"/>
            </a:xfrm>
            <a:prstGeom prst="rect">
              <a:avLst/>
            </a:prstGeom>
            <a:noFill/>
          </p:spPr>
          <p:txBody>
            <a:bodyPr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Nhu</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yếu</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phẩm</a:t>
              </a:r>
              <a:endPar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pic>
          <p:nvPicPr>
            <p:cNvPr id="66" name="Graphic 65" descr="Man">
              <a:extLst>
                <a:ext uri="{FF2B5EF4-FFF2-40B4-BE49-F238E27FC236}">
                  <a16:creationId xmlns:a16="http://schemas.microsoft.com/office/drawing/2014/main" id="{8F364AFD-2040-47A1-B4E2-05B13B3C3467}"/>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1183451" y="1821483"/>
              <a:ext cx="4016810" cy="4016810"/>
            </a:xfrm>
            <a:prstGeom prst="rect">
              <a:avLst/>
            </a:prstGeom>
          </p:spPr>
        </p:pic>
      </p:grpSp>
      <p:grpSp>
        <p:nvGrpSpPr>
          <p:cNvPr id="70" name="그룹 6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71" name="직사각형 7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Phụ </a:t>
              </a:r>
              <a:r>
                <a:rPr lang="en-US" altLang="ko-KR" b="1" dirty="0" err="1">
                  <a:solidFill>
                    <a:prstClr val="white"/>
                  </a:solidFill>
                  <a:latin typeface="iCiel Samsung Sharp Sans Medium" pitchFamily="2" charset="77"/>
                  <a:cs typeface="iCiel Samsung Sharp Sans Medium" pitchFamily="2" charset="77"/>
                </a:rPr>
                <a:t>lục</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Đối</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tượng</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đại</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diện</a:t>
              </a:r>
              <a:endParaRPr lang="en-US" altLang="ko-KR" b="1" dirty="0">
                <a:solidFill>
                  <a:prstClr val="white"/>
                </a:solidFill>
                <a:latin typeface="iCiel Samsung Sharp Sans Medium" pitchFamily="2" charset="77"/>
                <a:cs typeface="iCiel Samsung Sharp Sans Medium" pitchFamily="2" charset="77"/>
              </a:endParaRPr>
            </a:p>
          </p:txBody>
        </p:sp>
        <p:sp>
          <p:nvSpPr>
            <p:cNvPr id="72" name="직사각형 7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66525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EF8710B-410B-4AC1-85E1-47FBC576C909}"/>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7" name="그룹 16">
            <a:extLst>
              <a:ext uri="{FF2B5EF4-FFF2-40B4-BE49-F238E27FC236}">
                <a16:creationId xmlns:a16="http://schemas.microsoft.com/office/drawing/2014/main" id="{AF3BBDB3-1233-4645-BEB5-DF0862641042}"/>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1FDCFCC8-F29F-498D-8466-CE9C20E51B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8F55E050-FCC3-4D3E-9566-6BEFF7252BF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a:ea typeface="SamsungOne-400" panose="020B0503030303020204" pitchFamily="34" charset="0"/>
                </a:rPr>
                <a:t>Tư duy thiết kế là gì?</a:t>
              </a:r>
            </a:p>
          </p:txBody>
        </p:sp>
      </p:grpSp>
      <p:sp>
        <p:nvSpPr>
          <p:cNvPr id="20" name="Rectangle 12">
            <a:extLst>
              <a:ext uri="{FF2B5EF4-FFF2-40B4-BE49-F238E27FC236}">
                <a16:creationId xmlns:a16="http://schemas.microsoft.com/office/drawing/2014/main" id="{C6EF6EDC-A2A8-4961-A045-8FC5648B629C}"/>
              </a:ext>
            </a:extLst>
          </p:cNvPr>
          <p:cNvSpPr/>
          <p:nvPr/>
        </p:nvSpPr>
        <p:spPr>
          <a:xfrm>
            <a:off x="712560" y="2370758"/>
            <a:ext cx="8630057" cy="345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là </a:t>
            </a:r>
            <a:r>
              <a:rPr lang="vi-VN" altLang="ko-KR" sz="1300" dirty="0">
                <a:solidFill>
                  <a:srgbClr val="00B050"/>
                </a:solidFill>
                <a:latin typeface="SamsungOne-400" panose="020B0503030303020204" pitchFamily="34" charset="0"/>
                <a:ea typeface="SamsungOne-400" panose="020B0503030303020204" pitchFamily="34" charset="0"/>
              </a:rPr>
              <a:t>cách tư duy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giúp bạn </a:t>
            </a:r>
            <a:r>
              <a:rPr lang="vi-VN" altLang="ko-KR" sz="1300" dirty="0">
                <a:solidFill>
                  <a:srgbClr val="193EB0"/>
                </a:solidFill>
                <a:latin typeface="SamsungOne-400" panose="020B0503030303020204" pitchFamily="34" charset="0"/>
                <a:ea typeface="SamsungOne-400" panose="020B0503030303020204" pitchFamily="34" charset="0"/>
              </a:rPr>
              <a:t>cải tiến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 </a:t>
            </a:r>
            <a:r>
              <a:rPr lang="vi-VN" altLang="ko-KR" sz="1300" dirty="0">
                <a:solidFill>
                  <a:srgbClr val="193EB0"/>
                </a:solidFill>
                <a:latin typeface="SamsungOne-400" panose="020B0503030303020204" pitchFamily="34" charset="0"/>
                <a:ea typeface="SamsungOne-400" panose="020B0503030303020204" pitchFamily="34" charset="0"/>
              </a:rPr>
              <a:t>giải quyết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vấn đề </a:t>
            </a:r>
            <a:r>
              <a:rPr lang="vi-VN" altLang="ko-KR" sz="1300" dirty="0">
                <a:solidFill>
                  <a:srgbClr val="FF0000"/>
                </a:solidFill>
                <a:latin typeface="SamsungOne-400" panose="020B0503030303020204" pitchFamily="34" charset="0"/>
                <a:ea typeface="SamsungOne-400" panose="020B0503030303020204" pitchFamily="34" charset="0"/>
              </a:rPr>
              <a:t>giống như một nhà thiết kế</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9" name="Group 8">
            <a:extLst>
              <a:ext uri="{FF2B5EF4-FFF2-40B4-BE49-F238E27FC236}">
                <a16:creationId xmlns:a16="http://schemas.microsoft.com/office/drawing/2014/main" id="{EEB61A0F-5B22-40AC-9390-77BE6B04B35A}"/>
              </a:ext>
            </a:extLst>
          </p:cNvPr>
          <p:cNvGrpSpPr/>
          <p:nvPr/>
        </p:nvGrpSpPr>
        <p:grpSpPr>
          <a:xfrm>
            <a:off x="2594666" y="3027350"/>
            <a:ext cx="6747951" cy="2835030"/>
            <a:chOff x="2594666" y="3027350"/>
            <a:chExt cx="6747951" cy="2835030"/>
          </a:xfrm>
        </p:grpSpPr>
        <p:sp>
          <p:nvSpPr>
            <p:cNvPr id="2" name="직사각형 1">
              <a:extLst>
                <a:ext uri="{FF2B5EF4-FFF2-40B4-BE49-F238E27FC236}">
                  <a16:creationId xmlns:a16="http://schemas.microsoft.com/office/drawing/2014/main" id="{B860E5CD-B5CA-44F7-8A42-46DBF042E687}"/>
                </a:ext>
              </a:extLst>
            </p:cNvPr>
            <p:cNvSpPr/>
            <p:nvPr/>
          </p:nvSpPr>
          <p:spPr>
            <a:xfrm>
              <a:off x="3977226" y="3122951"/>
              <a:ext cx="5365391" cy="2639441"/>
            </a:xfrm>
            <a:prstGeom prst="rect">
              <a:avLst/>
            </a:prstGeom>
            <a:gradFill>
              <a:gsLst>
                <a:gs pos="24000">
                  <a:schemeClr val="bg1">
                    <a:lumMod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4" name="직선 연결선 3">
              <a:extLst>
                <a:ext uri="{FF2B5EF4-FFF2-40B4-BE49-F238E27FC236}">
                  <a16:creationId xmlns:a16="http://schemas.microsoft.com/office/drawing/2014/main" id="{6F759844-7B52-42BB-9DC7-86902751CB4F}"/>
                </a:ext>
              </a:extLst>
            </p:cNvPr>
            <p:cNvCxnSpPr>
              <a:cxnSpLocks/>
            </p:cNvCxnSpPr>
            <p:nvPr/>
          </p:nvCxnSpPr>
          <p:spPr>
            <a:xfrm>
              <a:off x="4813863" y="3132755"/>
              <a:ext cx="0" cy="27296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977A21F-27D8-4D94-A8DB-BF748748DA23}"/>
                </a:ext>
              </a:extLst>
            </p:cNvPr>
            <p:cNvSpPr/>
            <p:nvPr/>
          </p:nvSpPr>
          <p:spPr>
            <a:xfrm>
              <a:off x="4944054" y="3167099"/>
              <a:ext cx="4398563" cy="2639441"/>
            </a:xfrm>
            <a:prstGeom prst="rect">
              <a:avLst/>
            </a:prstGeom>
          </p:spPr>
          <p:txBody>
            <a:bodyPr wrap="square">
              <a:spAutoFit/>
            </a:bodyPr>
            <a:lstStyle/>
            <a:p>
              <a:pPr>
                <a:lnSpc>
                  <a:spcPct val="150000"/>
                </a:lnSpc>
              </a:pPr>
              <a:r>
                <a:rPr lang="en-US" altLang="ko-KR" sz="1600" b="1" dirty="0">
                  <a:latin typeface="SamsungOne-400" panose="020B0503030303020204" pitchFamily="34" charset="0"/>
                  <a:ea typeface="SamsungOne-400" panose="020B0503030303020204" pitchFamily="34" charset="0"/>
                  <a:cs typeface="iCiel Samsung Sharp Sans Regular" pitchFamily="2" charset="77"/>
                </a:rPr>
                <a:t>“</a:t>
              </a:r>
              <a:r>
                <a:rPr lang="vi-VN" altLang="ko-KR" sz="1600" b="1" dirty="0">
                  <a:latin typeface="SamsungOne-400" panose="020B0503030303020204" pitchFamily="34" charset="0"/>
                  <a:ea typeface="SamsungOne-400" panose="020B0503030303020204" pitchFamily="34" charset="0"/>
                  <a:cs typeface="iCiel Samsung Sharp Sans Regular" pitchFamily="2" charset="77"/>
                </a:rPr>
                <a:t>Tư duy thiết kế </a:t>
              </a:r>
              <a:r>
                <a:rPr lang="vi-VN" altLang="ko-KR" sz="1600" b="1" u="sng" dirty="0">
                  <a:latin typeface="SamsungOne-400" panose="020B0503030303020204" pitchFamily="34" charset="0"/>
                  <a:ea typeface="SamsungOne-400" panose="020B0503030303020204" pitchFamily="34" charset="0"/>
                  <a:cs typeface="iCiel Samsung Sharp Sans Regular" pitchFamily="2" charset="77"/>
                </a:rPr>
                <a:t>là cách tiếp cận đổi mới lấy con người làm trung tâm </a:t>
              </a:r>
              <a:r>
                <a:rPr lang="vi-VN" altLang="ko-KR" sz="1600" b="1" dirty="0">
                  <a:latin typeface="SamsungOne-400" panose="020B0503030303020204" pitchFamily="34" charset="0"/>
                  <a:ea typeface="SamsungOne-400" panose="020B0503030303020204" pitchFamily="34" charset="0"/>
                  <a:cs typeface="iCiel Samsung Sharp Sans Regular" pitchFamily="2" charset="77"/>
                </a:rPr>
                <a:t>bằng bộ công cụ </a:t>
              </a:r>
            </a:p>
            <a:p>
              <a:pPr>
                <a:lnSpc>
                  <a:spcPct val="150000"/>
                </a:lnSpc>
              </a:pPr>
              <a:r>
                <a:rPr lang="vi-VN" altLang="ko-KR" sz="1600" b="1" dirty="0">
                  <a:latin typeface="SamsungOne-400" panose="020B0503030303020204" pitchFamily="34" charset="0"/>
                  <a:ea typeface="SamsungOne-400" panose="020B0503030303020204" pitchFamily="34" charset="0"/>
                  <a:cs typeface="iCiel Samsung Sharp Sans Regular" pitchFamily="2" charset="77"/>
                </a:rPr>
                <a:t>của nhà thiết kế nhằm </a:t>
              </a:r>
              <a:r>
                <a:rPr lang="vi-VN" altLang="ko-KR" sz="1600" b="1" u="sng" dirty="0">
                  <a:latin typeface="SamsungOne-400" panose="020B0503030303020204" pitchFamily="34" charset="0"/>
                  <a:ea typeface="SamsungOne-400" panose="020B0503030303020204" pitchFamily="34" charset="0"/>
                  <a:cs typeface="iCiel Samsung Sharp Sans Regular" pitchFamily="2" charset="77"/>
                </a:rPr>
                <a:t>kết hợp nhu cầu của</a:t>
              </a:r>
            </a:p>
            <a:p>
              <a:pPr>
                <a:lnSpc>
                  <a:spcPct val="150000"/>
                </a:lnSpc>
              </a:pPr>
              <a:r>
                <a:rPr lang="vi-VN" altLang="ko-KR" sz="1600" b="1" u="sng" dirty="0">
                  <a:latin typeface="SamsungOne-400" panose="020B0503030303020204" pitchFamily="34" charset="0"/>
                  <a:ea typeface="SamsungOne-400" panose="020B0503030303020204" pitchFamily="34" charset="0"/>
                  <a:cs typeface="iCiel Samsung Sharp Sans Regular" pitchFamily="2" charset="77"/>
                </a:rPr>
                <a:t>con người, khả năng của công nghệ và </a:t>
              </a:r>
            </a:p>
            <a:p>
              <a:pPr>
                <a:lnSpc>
                  <a:spcPct val="150000"/>
                </a:lnSpc>
              </a:pPr>
              <a:r>
                <a:rPr lang="vi-VN" altLang="ko-KR" sz="1600" b="1" u="sng" dirty="0">
                  <a:latin typeface="SamsungOne-400" panose="020B0503030303020204" pitchFamily="34" charset="0"/>
                  <a:ea typeface="SamsungOne-400" panose="020B0503030303020204" pitchFamily="34" charset="0"/>
                  <a:cs typeface="iCiel Samsung Sharp Sans Regular" pitchFamily="2" charset="77"/>
                </a:rPr>
                <a:t>điều kiện để</a:t>
              </a:r>
              <a:r>
                <a:rPr lang="vi-VN" altLang="ko-KR" sz="1600" b="1" dirty="0">
                  <a:latin typeface="SamsungOne-400" panose="020B0503030303020204" pitchFamily="34" charset="0"/>
                  <a:ea typeface="SamsungOne-400" panose="020B0503030303020204" pitchFamily="34" charset="0"/>
                  <a:cs typeface="iCiel Samsung Sharp Sans Regular" pitchFamily="2" charset="77"/>
                </a:rPr>
                <a:t> kinh doanh thành công thành </a:t>
              </a:r>
            </a:p>
            <a:p>
              <a:pPr>
                <a:lnSpc>
                  <a:spcPct val="150000"/>
                </a:lnSpc>
              </a:pPr>
              <a:r>
                <a:rPr lang="vi-VN" altLang="ko-KR" sz="1600" b="1" dirty="0">
                  <a:latin typeface="SamsungOne-400" panose="020B0503030303020204" pitchFamily="34" charset="0"/>
                  <a:ea typeface="SamsungOne-400" panose="020B0503030303020204" pitchFamily="34" charset="0"/>
                  <a:cs typeface="iCiel Samsung Sharp Sans Regular" pitchFamily="2" charset="77"/>
                </a:rPr>
                <a:t>một khối.</a:t>
              </a:r>
              <a:r>
                <a:rPr lang="en-US" altLang="ko-KR" sz="1600" b="1" dirty="0">
                  <a:latin typeface="SamsungOne-400" panose="020B0503030303020204" pitchFamily="34" charset="0"/>
                  <a:ea typeface="SamsungOne-400" panose="020B0503030303020204" pitchFamily="34" charset="0"/>
                  <a:cs typeface="iCiel Samsung Sharp Sans Regular" pitchFamily="2" charset="77"/>
                </a:rPr>
                <a:t>”</a:t>
              </a:r>
              <a:br>
                <a:rPr lang="en-US" altLang="ko-KR" sz="1600" b="1" dirty="0">
                  <a:latin typeface="SamsungOne-400" panose="020B0503030303020204" pitchFamily="34" charset="0"/>
                  <a:ea typeface="SamsungOne-400" panose="020B0503030303020204" pitchFamily="34" charset="0"/>
                  <a:cs typeface="iCiel Samsung Sharp Sans Regular" pitchFamily="2" charset="77"/>
                </a:rPr>
              </a:br>
              <a:r>
                <a:rPr lang="en-US" altLang="ko-KR" sz="1600" b="1" dirty="0">
                  <a:latin typeface="SamsungOne-400" panose="020B0503030303020204" pitchFamily="34" charset="0"/>
                  <a:ea typeface="SamsungOne-400" panose="020B0503030303020204" pitchFamily="34" charset="0"/>
                  <a:cs typeface="iCiel Samsung Sharp Sans Regular" pitchFamily="2" charset="77"/>
                </a:rPr>
                <a:t>— Tim Brown, </a:t>
              </a:r>
              <a:r>
                <a:rPr lang="en-US" altLang="ko-KR" sz="1600" b="1" dirty="0" err="1">
                  <a:latin typeface="SamsungOne-400" panose="020B0503030303020204" pitchFamily="34" charset="0"/>
                  <a:ea typeface="SamsungOne-400" panose="020B0503030303020204" pitchFamily="34" charset="0"/>
                  <a:cs typeface="iCiel Samsung Sharp Sans Regular" pitchFamily="2" charset="77"/>
                </a:rPr>
                <a:t>Giám</a:t>
              </a:r>
              <a:r>
                <a:rPr lang="en-US" altLang="ko-KR" sz="1600" b="1" dirty="0">
                  <a:latin typeface="SamsungOne-400" panose="020B0503030303020204" pitchFamily="34" charset="0"/>
                  <a:ea typeface="SamsungOne-400" panose="020B0503030303020204" pitchFamily="34" charset="0"/>
                  <a:cs typeface="iCiel Samsung Sharp Sans Regular" pitchFamily="2" charset="77"/>
                </a:rPr>
                <a:t> </a:t>
              </a:r>
              <a:r>
                <a:rPr lang="en-US" altLang="ko-KR" sz="1600" b="1" dirty="0" err="1">
                  <a:latin typeface="SamsungOne-400" panose="020B0503030303020204" pitchFamily="34" charset="0"/>
                  <a:ea typeface="SamsungOne-400" panose="020B0503030303020204" pitchFamily="34" charset="0"/>
                  <a:cs typeface="iCiel Samsung Sharp Sans Regular" pitchFamily="2" charset="77"/>
                </a:rPr>
                <a:t>đốc</a:t>
              </a:r>
              <a:r>
                <a:rPr lang="en-US" altLang="ko-KR" sz="1600" b="1" dirty="0">
                  <a:latin typeface="SamsungOne-400" panose="020B0503030303020204" pitchFamily="34" charset="0"/>
                  <a:ea typeface="SamsungOne-400" panose="020B0503030303020204" pitchFamily="34" charset="0"/>
                  <a:cs typeface="iCiel Samsung Sharp Sans Regular" pitchFamily="2" charset="77"/>
                </a:rPr>
                <a:t> </a:t>
              </a:r>
              <a:r>
                <a:rPr lang="en-US" altLang="ko-KR" sz="1600" b="1" dirty="0" err="1">
                  <a:latin typeface="SamsungOne-400" panose="020B0503030303020204" pitchFamily="34" charset="0"/>
                  <a:ea typeface="SamsungOne-400" panose="020B0503030303020204" pitchFamily="34" charset="0"/>
                  <a:cs typeface="iCiel Samsung Sharp Sans Regular" pitchFamily="2" charset="77"/>
                </a:rPr>
                <a:t>Điều</a:t>
              </a:r>
              <a:r>
                <a:rPr lang="en-US" altLang="ko-KR" sz="1600" b="1" dirty="0">
                  <a:latin typeface="SamsungOne-400" panose="020B0503030303020204" pitchFamily="34" charset="0"/>
                  <a:ea typeface="SamsungOne-400" panose="020B0503030303020204" pitchFamily="34" charset="0"/>
                  <a:cs typeface="iCiel Samsung Sharp Sans Regular" pitchFamily="2" charset="77"/>
                </a:rPr>
                <a:t> </a:t>
              </a:r>
              <a:r>
                <a:rPr lang="en-US" altLang="ko-KR" sz="1600" b="1" dirty="0" err="1">
                  <a:latin typeface="SamsungOne-400" panose="020B0503030303020204" pitchFamily="34" charset="0"/>
                  <a:ea typeface="SamsungOne-400" panose="020B0503030303020204" pitchFamily="34" charset="0"/>
                  <a:cs typeface="iCiel Samsung Sharp Sans Regular" pitchFamily="2" charset="77"/>
                </a:rPr>
                <a:t>hành</a:t>
              </a:r>
              <a:r>
                <a:rPr lang="en-US" altLang="ko-KR" sz="1600" b="1" dirty="0">
                  <a:latin typeface="SamsungOne-400" panose="020B0503030303020204" pitchFamily="34" charset="0"/>
                  <a:ea typeface="SamsungOne-400" panose="020B0503030303020204" pitchFamily="34" charset="0"/>
                  <a:cs typeface="iCiel Samsung Sharp Sans Regular" pitchFamily="2" charset="77"/>
                </a:rPr>
                <a:t> IDEO</a:t>
              </a:r>
              <a:endParaRPr lang="ko-KR" altLang="en-US" sz="1600" b="1" dirty="0">
                <a:latin typeface="SamsungOne-400" panose="020B0503030303020204" pitchFamily="34" charset="0"/>
                <a:cs typeface="iCiel Samsung Sharp Sans Regular" pitchFamily="2" charset="77"/>
              </a:endParaRPr>
            </a:p>
          </p:txBody>
        </p:sp>
        <p:pic>
          <p:nvPicPr>
            <p:cNvPr id="21" name="Picture 20">
              <a:extLst>
                <a:ext uri="{FF2B5EF4-FFF2-40B4-BE49-F238E27FC236}">
                  <a16:creationId xmlns:a16="http://schemas.microsoft.com/office/drawing/2014/main" id="{D1617DE1-F6F4-4C35-8EE3-1E39A9768798}"/>
                </a:ext>
              </a:extLst>
            </p:cNvPr>
            <p:cNvPicPr>
              <a:picLocks noChangeAspect="1"/>
            </p:cNvPicPr>
            <p:nvPr/>
          </p:nvPicPr>
          <p:blipFill rotWithShape="1">
            <a:blip r:embed="rId3"/>
            <a:srcRect l="24638" t="3273" r="45645" b="25962"/>
            <a:stretch/>
          </p:blipFill>
          <p:spPr>
            <a:xfrm>
              <a:off x="2594666" y="3027350"/>
              <a:ext cx="2211033" cy="2835030"/>
            </a:xfrm>
            <a:prstGeom prst="rect">
              <a:avLst/>
            </a:prstGeom>
          </p:spPr>
        </p:pic>
      </p:grpSp>
      <p:sp>
        <p:nvSpPr>
          <p:cNvPr id="8" name="TextBox 7">
            <a:extLst>
              <a:ext uri="{FF2B5EF4-FFF2-40B4-BE49-F238E27FC236}">
                <a16:creationId xmlns:a16="http://schemas.microsoft.com/office/drawing/2014/main" id="{91572858-DD4E-4A37-808F-DC388C59DBE3}"/>
              </a:ext>
            </a:extLst>
          </p:cNvPr>
          <p:cNvSpPr txBox="1"/>
          <p:nvPr/>
        </p:nvSpPr>
        <p:spPr>
          <a:xfrm>
            <a:off x="712560" y="5974663"/>
            <a:ext cx="3659528" cy="276999"/>
          </a:xfrm>
          <a:prstGeom prst="rect">
            <a:avLst/>
          </a:prstGeom>
          <a:noFill/>
        </p:spPr>
        <p:txBody>
          <a:bodyPr wrap="none" rtlCol="0">
            <a:spAutoFit/>
          </a:bodyPr>
          <a:lstStyle/>
          <a:p>
            <a:r>
              <a:rPr lang="en-US" altLang="ko-KR" sz="1200" dirty="0" err="1"/>
              <a:t>Nguồn</a:t>
            </a:r>
            <a:r>
              <a:rPr lang="en-US" altLang="ko-KR" sz="1200" dirty="0"/>
              <a:t>: ideo.org (</a:t>
            </a:r>
            <a:r>
              <a:rPr lang="en-US" altLang="ko-KR" sz="1200" dirty="0">
                <a:hlinkClick r:id="rId4"/>
              </a:rPr>
              <a:t>https://www.ideo.org/bio/tim-brown</a:t>
            </a:r>
            <a:r>
              <a:rPr lang="en-US" altLang="ko-KR" sz="1200" dirty="0"/>
              <a:t>)</a:t>
            </a:r>
            <a:endParaRPr lang="ko-KR" altLang="en-US" sz="1200" dirty="0"/>
          </a:p>
        </p:txBody>
      </p:sp>
      <p:grpSp>
        <p:nvGrpSpPr>
          <p:cNvPr id="15" name="그룹 1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4050580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38AF11C-0B21-4177-9E86-99CDAB7E3636}"/>
              </a:ext>
            </a:extLst>
          </p:cNvPr>
          <p:cNvSpPr/>
          <p:nvPr/>
        </p:nvSpPr>
        <p:spPr>
          <a:xfrm>
            <a:off x="1944066" y="1521437"/>
            <a:ext cx="7398553" cy="226970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직사각형 4">
            <a:extLst>
              <a:ext uri="{FF2B5EF4-FFF2-40B4-BE49-F238E27FC236}">
                <a16:creationId xmlns:a16="http://schemas.microsoft.com/office/drawing/2014/main" id="{2631FE94-361E-4FDC-8973-E6FF0A99420B}"/>
              </a:ext>
            </a:extLst>
          </p:cNvPr>
          <p:cNvSpPr/>
          <p:nvPr/>
        </p:nvSpPr>
        <p:spPr>
          <a:xfrm>
            <a:off x="1944066" y="3787355"/>
            <a:ext cx="7398553" cy="2269702"/>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14" name="그룹 13">
            <a:extLst>
              <a:ext uri="{FF2B5EF4-FFF2-40B4-BE49-F238E27FC236}">
                <a16:creationId xmlns:a16="http://schemas.microsoft.com/office/drawing/2014/main" id="{CCE33F38-9D10-431F-9909-E2B292BB3AC8}"/>
              </a:ext>
            </a:extLst>
          </p:cNvPr>
          <p:cNvGrpSpPr/>
          <p:nvPr/>
        </p:nvGrpSpPr>
        <p:grpSpPr>
          <a:xfrm>
            <a:off x="814127" y="2243670"/>
            <a:ext cx="825235" cy="825235"/>
            <a:chOff x="889000" y="2243290"/>
            <a:chExt cx="825500" cy="825500"/>
          </a:xfrm>
        </p:grpSpPr>
        <p:sp>
          <p:nvSpPr>
            <p:cNvPr id="7" name="타원 6">
              <a:extLst>
                <a:ext uri="{FF2B5EF4-FFF2-40B4-BE49-F238E27FC236}">
                  <a16:creationId xmlns:a16="http://schemas.microsoft.com/office/drawing/2014/main" id="{92B49AD6-5DAF-476F-8E9B-8E17C715BDAA}"/>
                </a:ext>
              </a:extLst>
            </p:cNvPr>
            <p:cNvSpPr/>
            <p:nvPr/>
          </p:nvSpPr>
          <p:spPr>
            <a:xfrm>
              <a:off x="889000" y="2243290"/>
              <a:ext cx="825500" cy="8255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9" name="그룹 8">
              <a:extLst>
                <a:ext uri="{FF2B5EF4-FFF2-40B4-BE49-F238E27FC236}">
                  <a16:creationId xmlns:a16="http://schemas.microsoft.com/office/drawing/2014/main" id="{4A1F7868-00B6-402A-998E-981EEB708DF5}"/>
                </a:ext>
              </a:extLst>
            </p:cNvPr>
            <p:cNvGrpSpPr/>
            <p:nvPr/>
          </p:nvGrpSpPr>
          <p:grpSpPr>
            <a:xfrm>
              <a:off x="1068388" y="2447925"/>
              <a:ext cx="466725" cy="123825"/>
              <a:chOff x="1057275" y="2447925"/>
              <a:chExt cx="466725" cy="123825"/>
            </a:xfrm>
          </p:grpSpPr>
          <p:sp>
            <p:nvSpPr>
              <p:cNvPr id="8" name="타원 7">
                <a:extLst>
                  <a:ext uri="{FF2B5EF4-FFF2-40B4-BE49-F238E27FC236}">
                    <a16:creationId xmlns:a16="http://schemas.microsoft.com/office/drawing/2014/main" id="{CD92AD60-7787-4AB9-AF0D-793EED4B4743}"/>
                  </a:ext>
                </a:extLst>
              </p:cNvPr>
              <p:cNvSpPr/>
              <p:nvPr/>
            </p:nvSpPr>
            <p:spPr>
              <a:xfrm>
                <a:off x="10572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타원 10">
                <a:extLst>
                  <a:ext uri="{FF2B5EF4-FFF2-40B4-BE49-F238E27FC236}">
                    <a16:creationId xmlns:a16="http://schemas.microsoft.com/office/drawing/2014/main" id="{D6E197D0-F921-4713-9C88-0322824EA669}"/>
                  </a:ext>
                </a:extLst>
              </p:cNvPr>
              <p:cNvSpPr/>
              <p:nvPr/>
            </p:nvSpPr>
            <p:spPr>
              <a:xfrm>
                <a:off x="14001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0" name="부분 원형 9">
              <a:extLst>
                <a:ext uri="{FF2B5EF4-FFF2-40B4-BE49-F238E27FC236}">
                  <a16:creationId xmlns:a16="http://schemas.microsoft.com/office/drawing/2014/main" id="{C926EFA8-4B86-4721-BEEE-1BC09CE7B0AE}"/>
                </a:ext>
              </a:extLst>
            </p:cNvPr>
            <p:cNvSpPr/>
            <p:nvPr/>
          </p:nvSpPr>
          <p:spPr>
            <a:xfrm>
              <a:off x="1063627" y="2451101"/>
              <a:ext cx="469898" cy="469898"/>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black"/>
                </a:solidFill>
                <a:latin typeface="Calibri" panose="020F0502020204030204"/>
                <a:ea typeface="맑은 고딕" panose="020B0503020000020004" pitchFamily="50" charset="-127"/>
              </a:endParaRPr>
            </a:p>
          </p:txBody>
        </p:sp>
      </p:grpSp>
      <p:grpSp>
        <p:nvGrpSpPr>
          <p:cNvPr id="13" name="그룹 12">
            <a:extLst>
              <a:ext uri="{FF2B5EF4-FFF2-40B4-BE49-F238E27FC236}">
                <a16:creationId xmlns:a16="http://schemas.microsoft.com/office/drawing/2014/main" id="{554FB874-04DE-4BAB-899E-CCA66CF796FF}"/>
              </a:ext>
            </a:extLst>
          </p:cNvPr>
          <p:cNvGrpSpPr/>
          <p:nvPr/>
        </p:nvGrpSpPr>
        <p:grpSpPr>
          <a:xfrm>
            <a:off x="814127" y="4509589"/>
            <a:ext cx="825235" cy="882365"/>
            <a:chOff x="889000" y="4509935"/>
            <a:chExt cx="825500" cy="882648"/>
          </a:xfrm>
        </p:grpSpPr>
        <p:sp>
          <p:nvSpPr>
            <p:cNvPr id="16" name="타원 15">
              <a:extLst>
                <a:ext uri="{FF2B5EF4-FFF2-40B4-BE49-F238E27FC236}">
                  <a16:creationId xmlns:a16="http://schemas.microsoft.com/office/drawing/2014/main" id="{74231E9D-FB30-4C41-81D0-98EE9D63E5DC}"/>
                </a:ext>
              </a:extLst>
            </p:cNvPr>
            <p:cNvSpPr/>
            <p:nvPr/>
          </p:nvSpPr>
          <p:spPr>
            <a:xfrm>
              <a:off x="889000" y="4509935"/>
              <a:ext cx="825500" cy="8255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18" name="그룹 17">
              <a:extLst>
                <a:ext uri="{FF2B5EF4-FFF2-40B4-BE49-F238E27FC236}">
                  <a16:creationId xmlns:a16="http://schemas.microsoft.com/office/drawing/2014/main" id="{03D64CE1-3263-4184-8765-D41846A95747}"/>
                </a:ext>
              </a:extLst>
            </p:cNvPr>
            <p:cNvGrpSpPr/>
            <p:nvPr/>
          </p:nvGrpSpPr>
          <p:grpSpPr>
            <a:xfrm>
              <a:off x="1068388" y="4714570"/>
              <a:ext cx="466725" cy="123825"/>
              <a:chOff x="1057275" y="2447925"/>
              <a:chExt cx="466725" cy="123825"/>
            </a:xfrm>
          </p:grpSpPr>
          <p:sp>
            <p:nvSpPr>
              <p:cNvPr id="21" name="타원 20">
                <a:extLst>
                  <a:ext uri="{FF2B5EF4-FFF2-40B4-BE49-F238E27FC236}">
                    <a16:creationId xmlns:a16="http://schemas.microsoft.com/office/drawing/2014/main" id="{582C5BFF-0E62-4ABF-9BD6-C8F81871AEAE}"/>
                  </a:ext>
                </a:extLst>
              </p:cNvPr>
              <p:cNvSpPr/>
              <p:nvPr/>
            </p:nvSpPr>
            <p:spPr>
              <a:xfrm>
                <a:off x="10572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2" name="타원 21">
                <a:extLst>
                  <a:ext uri="{FF2B5EF4-FFF2-40B4-BE49-F238E27FC236}">
                    <a16:creationId xmlns:a16="http://schemas.microsoft.com/office/drawing/2014/main" id="{1786C8F3-8FB7-4BFA-B98C-1B84A2C2851D}"/>
                  </a:ext>
                </a:extLst>
              </p:cNvPr>
              <p:cNvSpPr/>
              <p:nvPr/>
            </p:nvSpPr>
            <p:spPr>
              <a:xfrm>
                <a:off x="14001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9" name="부분 원형 18">
              <a:extLst>
                <a:ext uri="{FF2B5EF4-FFF2-40B4-BE49-F238E27FC236}">
                  <a16:creationId xmlns:a16="http://schemas.microsoft.com/office/drawing/2014/main" id="{E6E239B9-C96F-4C37-9BFF-420F88812539}"/>
                </a:ext>
              </a:extLst>
            </p:cNvPr>
            <p:cNvSpPr/>
            <p:nvPr/>
          </p:nvSpPr>
          <p:spPr>
            <a:xfrm flipV="1">
              <a:off x="1063627" y="4922685"/>
              <a:ext cx="469898" cy="469898"/>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black"/>
                </a:solidFill>
                <a:latin typeface="Calibri" panose="020F0502020204030204"/>
                <a:ea typeface="맑은 고딕" panose="020B0503020000020004" pitchFamily="50" charset="-127"/>
              </a:endParaRPr>
            </a:p>
          </p:txBody>
        </p:sp>
      </p:grpSp>
      <p:sp>
        <p:nvSpPr>
          <p:cNvPr id="23" name="화살표: 오른쪽 22">
            <a:extLst>
              <a:ext uri="{FF2B5EF4-FFF2-40B4-BE49-F238E27FC236}">
                <a16:creationId xmlns:a16="http://schemas.microsoft.com/office/drawing/2014/main" id="{C1A8121A-B5B4-4310-9ADF-95E96A961681}"/>
              </a:ext>
            </a:extLst>
          </p:cNvPr>
          <p:cNvSpPr/>
          <p:nvPr/>
        </p:nvSpPr>
        <p:spPr>
          <a:xfrm rot="16200000">
            <a:off x="811106" y="2305128"/>
            <a:ext cx="2265919" cy="698536"/>
          </a:xfrm>
          <a:prstGeom prst="rightArrow">
            <a:avLst/>
          </a:prstGeom>
          <a:gradFill flip="none" rotWithShape="1">
            <a:gsLst>
              <a:gs pos="0">
                <a:schemeClr val="bg1">
                  <a:lumMod val="85000"/>
                  <a:alpha val="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4" name="TextBox 23">
            <a:extLst>
              <a:ext uri="{FF2B5EF4-FFF2-40B4-BE49-F238E27FC236}">
                <a16:creationId xmlns:a16="http://schemas.microsoft.com/office/drawing/2014/main" id="{99F30E62-8B29-4457-A0EA-3FEBE7538018}"/>
              </a:ext>
            </a:extLst>
          </p:cNvPr>
          <p:cNvSpPr txBox="1"/>
          <p:nvPr/>
        </p:nvSpPr>
        <p:spPr>
          <a:xfrm>
            <a:off x="2432393" y="1734549"/>
            <a:ext cx="662041" cy="215444"/>
          </a:xfrm>
          <a:prstGeom prst="rect">
            <a:avLst/>
          </a:prstGeom>
          <a:noFill/>
        </p:spPr>
        <p:txBody>
          <a:bodyPr wrap="none" lIns="0" tIns="0" rIns="0" bIns="0" rtlCol="0">
            <a:spAutoFit/>
          </a:bodyPr>
          <a:lstStyle/>
          <a:p>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KHÍCH LỆ</a:t>
            </a:r>
          </a:p>
        </p:txBody>
      </p:sp>
      <p:sp>
        <p:nvSpPr>
          <p:cNvPr id="25" name="화살표: 오른쪽 24">
            <a:extLst>
              <a:ext uri="{FF2B5EF4-FFF2-40B4-BE49-F238E27FC236}">
                <a16:creationId xmlns:a16="http://schemas.microsoft.com/office/drawing/2014/main" id="{185EFE80-7C4C-4ECE-8E68-BF7FAC3062A5}"/>
              </a:ext>
            </a:extLst>
          </p:cNvPr>
          <p:cNvSpPr/>
          <p:nvPr/>
        </p:nvSpPr>
        <p:spPr>
          <a:xfrm rot="5400000" flipV="1">
            <a:off x="811106" y="4590396"/>
            <a:ext cx="2265919" cy="698536"/>
          </a:xfrm>
          <a:prstGeom prst="rightArrow">
            <a:avLst/>
          </a:prstGeom>
          <a:gradFill flip="none" rotWithShape="1">
            <a:gsLst>
              <a:gs pos="0">
                <a:schemeClr val="bg1">
                  <a:lumMod val="85000"/>
                  <a:alpha val="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6" name="TextBox 25">
            <a:extLst>
              <a:ext uri="{FF2B5EF4-FFF2-40B4-BE49-F238E27FC236}">
                <a16:creationId xmlns:a16="http://schemas.microsoft.com/office/drawing/2014/main" id="{A416578D-F997-417A-8BC4-2BAB569700F7}"/>
              </a:ext>
            </a:extLst>
          </p:cNvPr>
          <p:cNvSpPr txBox="1"/>
          <p:nvPr/>
        </p:nvSpPr>
        <p:spPr>
          <a:xfrm>
            <a:off x="2432392" y="5657591"/>
            <a:ext cx="1176669" cy="215444"/>
          </a:xfrm>
          <a:prstGeom prst="rect">
            <a:avLst/>
          </a:prstGeom>
          <a:noFill/>
        </p:spPr>
        <p:txBody>
          <a:bodyPr wrap="none" lIns="0" tIns="0" rIns="0" bIns="0" rtlCol="0">
            <a:spAutoFit/>
          </a:bodyPr>
          <a:lstStyle/>
          <a:p>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GÂY MẤT HỨNG</a:t>
            </a:r>
          </a:p>
        </p:txBody>
      </p:sp>
      <p:sp>
        <p:nvSpPr>
          <p:cNvPr id="29" name="TextBox 28">
            <a:extLst>
              <a:ext uri="{FF2B5EF4-FFF2-40B4-BE49-F238E27FC236}">
                <a16:creationId xmlns:a16="http://schemas.microsoft.com/office/drawing/2014/main" id="{AB5DD87F-AA79-4EA7-A948-9E5E8D38934A}"/>
              </a:ext>
            </a:extLst>
          </p:cNvPr>
          <p:cNvSpPr txBox="1"/>
          <p:nvPr/>
        </p:nvSpPr>
        <p:spPr>
          <a:xfrm>
            <a:off x="826318" y="3202135"/>
            <a:ext cx="794513" cy="215444"/>
          </a:xfrm>
          <a:prstGeom prst="rect">
            <a:avLst/>
          </a:prstGeom>
          <a:noFill/>
        </p:spPr>
        <p:txBody>
          <a:bodyPr wrap="none" lIns="0" tIns="0" rIns="0"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“Tôi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yêu</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p>
        </p:txBody>
      </p:sp>
      <p:sp>
        <p:nvSpPr>
          <p:cNvPr id="30" name="TextBox 29">
            <a:extLst>
              <a:ext uri="{FF2B5EF4-FFF2-40B4-BE49-F238E27FC236}">
                <a16:creationId xmlns:a16="http://schemas.microsoft.com/office/drawing/2014/main" id="{64C3E862-C540-4E6E-8C5C-DD8A38FC24D7}"/>
              </a:ext>
            </a:extLst>
          </p:cNvPr>
          <p:cNvSpPr txBox="1"/>
          <p:nvPr/>
        </p:nvSpPr>
        <p:spPr>
          <a:xfrm>
            <a:off x="793649" y="5458685"/>
            <a:ext cx="859852" cy="215444"/>
          </a:xfrm>
          <a:prstGeom prst="rect">
            <a:avLst/>
          </a:prstGeom>
          <a:noFill/>
        </p:spPr>
        <p:txBody>
          <a:bodyPr wrap="none" lIns="0" tIns="0" rIns="0"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“Tôi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ghét</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a:t>
            </a:r>
          </a:p>
        </p:txBody>
      </p:sp>
      <p:grpSp>
        <p:nvGrpSpPr>
          <p:cNvPr id="27" name="그룹 2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1" name="직사각형 3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Phụ </a:t>
              </a:r>
              <a:r>
                <a:rPr lang="en-US" altLang="ko-KR" b="1" dirty="0" err="1">
                  <a:solidFill>
                    <a:prstClr val="white"/>
                  </a:solidFill>
                  <a:latin typeface="iCiel Samsung Sharp Sans Medium" pitchFamily="2" charset="77"/>
                  <a:cs typeface="iCiel Samsung Sharp Sans Medium" pitchFamily="2" charset="77"/>
                </a:rPr>
                <a:t>lục</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Bản</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đồ</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đồng</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cảm</a:t>
              </a:r>
              <a:endParaRPr lang="en-US" altLang="ko-KR" b="1" dirty="0">
                <a:solidFill>
                  <a:prstClr val="white"/>
                </a:solidFill>
                <a:latin typeface="iCiel Samsung Sharp Sans Medium" pitchFamily="2" charset="77"/>
                <a:cs typeface="iCiel Samsung Sharp Sans Medium" pitchFamily="2" charset="77"/>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824656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39006"/>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Bước #4: Xây dựng ý tưởng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4700124"/>
            <a:ext cx="8630057" cy="647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Xây dựng ý tưởng là bước hình dung và thực sự đưa ra giải pháp giải quyết các vấn đề xã hội đã chọn ở trên.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những gì bạn đã viết trong giai đoạn phân tích, hãy cân nhắc xem bạn cần giải pháp nào.</a:t>
            </a:r>
          </a:p>
        </p:txBody>
      </p:sp>
      <p:grpSp>
        <p:nvGrpSpPr>
          <p:cNvPr id="3" name="그룹 2"/>
          <p:cNvGrpSpPr/>
          <p:nvPr/>
        </p:nvGrpSpPr>
        <p:grpSpPr>
          <a:xfrm>
            <a:off x="2365987" y="2664581"/>
            <a:ext cx="5323201" cy="1675275"/>
            <a:chOff x="2442422" y="2574218"/>
            <a:chExt cx="5323201" cy="1675275"/>
          </a:xfrm>
        </p:grpSpPr>
        <p:grpSp>
          <p:nvGrpSpPr>
            <p:cNvPr id="2" name="Group 1">
              <a:extLst>
                <a:ext uri="{FF2B5EF4-FFF2-40B4-BE49-F238E27FC236}">
                  <a16:creationId xmlns:a16="http://schemas.microsoft.com/office/drawing/2014/main" id="{D183272B-AC45-4D7F-9832-13D6C076E5D7}"/>
                </a:ext>
              </a:extLst>
            </p:cNvPr>
            <p:cNvGrpSpPr/>
            <p:nvPr/>
          </p:nvGrpSpPr>
          <p:grpSpPr>
            <a:xfrm>
              <a:off x="2442422" y="2574218"/>
              <a:ext cx="5323201" cy="1675275"/>
              <a:chOff x="2441617" y="2563781"/>
              <a:chExt cx="5324908" cy="1675812"/>
            </a:xfrm>
          </p:grpSpPr>
          <p:sp>
            <p:nvSpPr>
              <p:cNvPr id="41" name="육각형 40">
                <a:extLst>
                  <a:ext uri="{FF2B5EF4-FFF2-40B4-BE49-F238E27FC236}">
                    <a16:creationId xmlns:a16="http://schemas.microsoft.com/office/drawing/2014/main" id="{D8C8CCD4-E6AB-4718-A0BE-0DE1F867E609}"/>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08C3EDFF-9608-45E2-BF46-17D06ED6FF29}"/>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định</a:t>
                </a:r>
              </a:p>
            </p:txBody>
          </p:sp>
          <p:sp>
            <p:nvSpPr>
              <p:cNvPr id="39" name="육각형 38">
                <a:extLst>
                  <a:ext uri="{FF2B5EF4-FFF2-40B4-BE49-F238E27FC236}">
                    <a16:creationId xmlns:a16="http://schemas.microsoft.com/office/drawing/2014/main" id="{40BCC7E5-3827-4000-BDB1-BB454F34AD27}"/>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D9BF9A7E-30E4-4F41-9342-9D38CE4C9458}"/>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9729038B-6859-4242-B8AC-CE9C2A4FDF57}"/>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A3B7088C-F9F5-4F36-A54A-1CDD36989A18}"/>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4FC5B3EC-D331-409C-9641-52731FC16854}"/>
                  </a:ext>
                </a:extLst>
              </p:cNvPr>
              <p:cNvSpPr/>
              <p:nvPr/>
            </p:nvSpPr>
            <p:spPr>
              <a:xfrm>
                <a:off x="5587515" y="323312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31" name="육각형 30">
                <a:extLst>
                  <a:ext uri="{FF2B5EF4-FFF2-40B4-BE49-F238E27FC236}">
                    <a16:creationId xmlns:a16="http://schemas.microsoft.com/office/drawing/2014/main" id="{745AC57A-E9B2-472E-8D36-FF699767D420}"/>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3B673F08-22FD-4744-BE34-FE5D12A4C692}"/>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Thử</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nghiệm</a:t>
                </a:r>
                <a:endParaRPr lang="en-US" altLang="ko-KR" sz="1300" dirty="0">
                  <a:solidFill>
                    <a:prstClr val="black">
                      <a:lumMod val="75000"/>
                      <a:lumOff val="25000"/>
                    </a:prstClr>
                  </a:solidFill>
                  <a:cs typeface="Times New Roman" panose="02020603050405020304" pitchFamily="18" charset="0"/>
                </a:endParaRPr>
              </a:p>
            </p:txBody>
          </p:sp>
        </p:grpSp>
        <p:sp>
          <p:nvSpPr>
            <p:cNvPr id="19" name="TextBox 18">
              <a:extLst>
                <a:ext uri="{FF2B5EF4-FFF2-40B4-BE49-F238E27FC236}">
                  <a16:creationId xmlns:a16="http://schemas.microsoft.com/office/drawing/2014/main" id="{039A1657-4E31-4966-BC6A-40F353FEA2F1}"/>
                </a:ext>
              </a:extLst>
            </p:cNvPr>
            <p:cNvSpPr txBox="1"/>
            <p:nvPr/>
          </p:nvSpPr>
          <p:spPr>
            <a:xfrm>
              <a:off x="5627861" y="3414162"/>
              <a:ext cx="1048918"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dirty="0">
                  <a:solidFill>
                    <a:prstClr val="white"/>
                  </a:solidFill>
                  <a:latin typeface="SamsungOne-700" panose="020B0803030303020204" pitchFamily="34" charset="0"/>
                  <a:ea typeface="SamsungOne-700" panose="020B0803030303020204" pitchFamily="34" charset="0"/>
                </a:rPr>
                <a:t>Xây dựng ý </a:t>
              </a:r>
            </a:p>
            <a:p>
              <a:pPr algn="ctr"/>
              <a:r>
                <a:rPr lang="vi-VN" altLang="ko-KR" dirty="0">
                  <a:solidFill>
                    <a:prstClr val="white"/>
                  </a:solidFill>
                  <a:latin typeface="SamsungOne-700" panose="020B0803030303020204" pitchFamily="34" charset="0"/>
                  <a:ea typeface="SamsungOne-700" panose="020B0803030303020204" pitchFamily="34" charset="0"/>
                </a:rPr>
                <a:t>tưởng và </a:t>
              </a:r>
            </a:p>
            <a:p>
              <a:pPr algn="ctr"/>
              <a:r>
                <a:rPr lang="vi-VN" altLang="ko-KR" dirty="0">
                  <a:solidFill>
                    <a:prstClr val="white"/>
                  </a:solidFill>
                  <a:latin typeface="SamsungOne-700" panose="020B0803030303020204" pitchFamily="34" charset="0"/>
                  <a:ea typeface="SamsungOne-700" panose="020B0803030303020204" pitchFamily="34" charset="0"/>
                </a:rPr>
                <a:t>Thiết kế mẫu</a:t>
              </a: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117826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2" name="Rectangle 12">
            <a:extLst>
              <a:ext uri="{FF2B5EF4-FFF2-40B4-BE49-F238E27FC236}">
                <a16:creationId xmlns:a16="http://schemas.microsoft.com/office/drawing/2014/main" id="{A6A61978-2726-404D-B99A-F3ACCC38DB9D}"/>
              </a:ext>
            </a:extLst>
          </p:cNvPr>
          <p:cNvSpPr/>
          <p:nvPr/>
        </p:nvSpPr>
        <p:spPr>
          <a:xfrm>
            <a:off x="712560" y="2321231"/>
            <a:ext cx="8628470" cy="1350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Định nghĩa về Động não và sự cần thiết của Động não</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Động não là cách đưa ra càng nhiều ý tưởng càng tốt, giống như một cơn bão ý tưởng vậy. Khi chia sẻ ý tưởng với nhiều người thay thì tự mình suy nghĩ, bạn có thể có được các góc nhìn khác nhau và đưa ra giải pháp tốt hơn bằng cách kết hợp các ý tưởng.</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41128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não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2" name="Rectangle 12">
            <a:extLst>
              <a:ext uri="{FF2B5EF4-FFF2-40B4-BE49-F238E27FC236}">
                <a16:creationId xmlns:a16="http://schemas.microsoft.com/office/drawing/2014/main" id="{A6A61978-2726-404D-B99A-F3ACCC38DB9D}"/>
              </a:ext>
            </a:extLst>
          </p:cNvPr>
          <p:cNvSpPr/>
          <p:nvPr/>
        </p:nvSpPr>
        <p:spPr>
          <a:xfrm>
            <a:off x="712560" y="2321230"/>
            <a:ext cx="8628470" cy="2858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điều cần cân nhắc khi Động não </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Đưa ra càng nhiều ý tưởng càng tốt. Một ý tưởng có thể nảy sinh ra một ý tưởng khác. Hãy động não lần nữa với ý tưởng mới này và nảy ra nhiều ý tưởng khác nữa.</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nghĩ ra ý tưởng, hãy sử dụng “Giấy ghi chú”. Bạn sẽ dễ chia sẻ hơn khi viết một ý tưởng lên một tờ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“Giấy ghi chú”. Lập nhóm và sắp xếp thứ tự ưu tiên cũng có thể giúp bạn làm việc tiện lợi hơn. Ngoài ra, nếu cần, bạn có thể vẽ hình để thay cho lời giải chi tiết.</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Tiến hành sau khi bạn quyết định thời gian. Hãy thoải mái viết ra các ý tưởng liên tục trong khoảng 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gian đã định.</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 dòng suy nghĩ của bạn bị chậm lại, hãy xem lại danh sách ý tưởng. Một số ý tưởng có thể được cải thiện và nảy sinh ra một ý tưởng khác.</a:t>
            </a: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không cần phải đưa ra kết luận khi đang động não. Đừng vội vàng trong giai đoạn lên ý tưởng. Hã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y</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suy nghĩ xem có cách nào để biến ý tưởng đó trở nên tốt hơn không.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180241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463"/>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Lập nhóm ý tưởng: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1" y="2311504"/>
            <a:ext cx="3635920" cy="304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lgn="just">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Ma trận ý tưởng để tạo nhóm và thứ tự ưu tiên cho các ý tưởng từ quá trình động não. Chia thành hai tiêu chí; tính sáng tạo (chiều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ngang) và tính hợp lý (chiều dọc). Từ đó, bạn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sẽ biết ý tưởng nào cần giải quyết trước.</a:t>
            </a:r>
          </a:p>
          <a:p>
            <a:pPr marL="182508" indent="-182508" algn="just">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Cùng nhau thảo luận xem ý tưởng đã từng được thử thực hiện chưa, có tiêu chuẩn hay không, đã được thực thi chưa. Để biết được ý tưởng 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hợp lý hay không, hãy cùng nhau suy nghĩ xem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cần có công nghệ hoặc cơ sở thiết bị gì, và liệu có giải pháp nào hiệu quả mà tiết kiệm hơn không. Sẽ hiệu quả hơn nếu bạn chọn ý tưởng cùng chuyên gia. Hãy nhờ một chuyên gia phù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hợp với nhóm của bạn cùng thực hiện.</a:t>
            </a:r>
          </a:p>
        </p:txBody>
      </p:sp>
      <p:pic>
        <p:nvPicPr>
          <p:cNvPr id="3" name="Picture 2">
            <a:extLst>
              <a:ext uri="{FF2B5EF4-FFF2-40B4-BE49-F238E27FC236}">
                <a16:creationId xmlns:a16="http://schemas.microsoft.com/office/drawing/2014/main" id="{04328686-5E90-4805-A10B-4FE3DAF5CE4E}"/>
              </a:ext>
            </a:extLst>
          </p:cNvPr>
          <p:cNvPicPr>
            <a:picLocks noChangeAspect="1"/>
          </p:cNvPicPr>
          <p:nvPr/>
        </p:nvPicPr>
        <p:blipFill>
          <a:blip r:embed="rId3"/>
          <a:stretch>
            <a:fillRect/>
          </a:stretch>
        </p:blipFill>
        <p:spPr>
          <a:xfrm>
            <a:off x="4401534" y="2550876"/>
            <a:ext cx="4961403" cy="2896675"/>
          </a:xfrm>
          <a:prstGeom prst="rect">
            <a:avLst/>
          </a:prstGeom>
        </p:spPr>
      </p:pic>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8" name="Rectangle 7">
            <a:extLst>
              <a:ext uri="{FF2B5EF4-FFF2-40B4-BE49-F238E27FC236}">
                <a16:creationId xmlns:a16="http://schemas.microsoft.com/office/drawing/2014/main" id="{E8EABADC-C4D9-64D1-61A5-8B57D9816673}"/>
              </a:ext>
            </a:extLst>
          </p:cNvPr>
          <p:cNvSpPr/>
          <p:nvPr/>
        </p:nvSpPr>
        <p:spPr>
          <a:xfrm>
            <a:off x="5435600" y="2558279"/>
            <a:ext cx="873760" cy="187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2C2452D-EE8F-5902-B6E2-791C5F0EC3C5}"/>
              </a:ext>
            </a:extLst>
          </p:cNvPr>
          <p:cNvSpPr txBox="1"/>
          <p:nvPr/>
        </p:nvSpPr>
        <p:spPr>
          <a:xfrm>
            <a:off x="3390900" y="2550876"/>
            <a:ext cx="4953000" cy="215444"/>
          </a:xfrm>
          <a:prstGeom prst="rect">
            <a:avLst/>
          </a:prstGeom>
          <a:noFill/>
        </p:spPr>
        <p:txBody>
          <a:bodyPr wrap="square">
            <a:spAutoFit/>
          </a:bodyPr>
          <a:lstStyle/>
          <a:p>
            <a:pPr algn="ctr"/>
            <a:r>
              <a:rPr lang="en-US" sz="800" dirty="0">
                <a:solidFill>
                  <a:schemeClr val="tx1"/>
                </a:solidFill>
              </a:rPr>
              <a:t>Ý tưởng chưa biết</a:t>
            </a:r>
          </a:p>
        </p:txBody>
      </p:sp>
      <p:sp>
        <p:nvSpPr>
          <p:cNvPr id="9" name="Rectangle 8">
            <a:extLst>
              <a:ext uri="{FF2B5EF4-FFF2-40B4-BE49-F238E27FC236}">
                <a16:creationId xmlns:a16="http://schemas.microsoft.com/office/drawing/2014/main" id="{F11FF1F5-EA2D-3E16-05D3-681ECEFBEF8B}"/>
              </a:ext>
            </a:extLst>
          </p:cNvPr>
          <p:cNvSpPr/>
          <p:nvPr/>
        </p:nvSpPr>
        <p:spPr>
          <a:xfrm>
            <a:off x="7670800" y="2548162"/>
            <a:ext cx="873760" cy="187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직사각형 12">
            <a:extLst>
              <a:ext uri="{FF2B5EF4-FFF2-40B4-BE49-F238E27FC236}">
                <a16:creationId xmlns:a16="http://schemas.microsoft.com/office/drawing/2014/main" id="{CA89CF9C-C37F-4C40-8EC3-9C72B86D684C}"/>
              </a:ext>
            </a:extLst>
          </p:cNvPr>
          <p:cNvSpPr/>
          <p:nvPr/>
        </p:nvSpPr>
        <p:spPr>
          <a:xfrm>
            <a:off x="3710525" y="2580466"/>
            <a:ext cx="8794310"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sz="800" dirty="0">
                <a:solidFill>
                  <a:schemeClr val="tx1"/>
                </a:solidFill>
              </a:rPr>
              <a:t>Ý tưởng </a:t>
            </a:r>
            <a:r>
              <a:rPr lang="en-US" sz="800" dirty="0" err="1">
                <a:solidFill>
                  <a:schemeClr val="tx1"/>
                </a:solidFill>
              </a:rPr>
              <a:t>đã</a:t>
            </a:r>
            <a:r>
              <a:rPr lang="en-US" sz="800" dirty="0">
                <a:solidFill>
                  <a:schemeClr val="tx1"/>
                </a:solidFill>
              </a:rPr>
              <a:t> biết</a:t>
            </a:r>
          </a:p>
        </p:txBody>
      </p:sp>
      <p:sp>
        <p:nvSpPr>
          <p:cNvPr id="14" name="Rectangle 13">
            <a:extLst>
              <a:ext uri="{FF2B5EF4-FFF2-40B4-BE49-F238E27FC236}">
                <a16:creationId xmlns:a16="http://schemas.microsoft.com/office/drawing/2014/main" id="{ABE43136-29EE-3E11-CFC0-9406936FDEF6}"/>
              </a:ext>
            </a:extLst>
          </p:cNvPr>
          <p:cNvSpPr/>
          <p:nvPr/>
        </p:nvSpPr>
        <p:spPr>
          <a:xfrm>
            <a:off x="5027589" y="3518982"/>
            <a:ext cx="1696348" cy="29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chemeClr val="tx1"/>
                </a:solidFill>
              </a:rPr>
              <a:t>Dường như giải pháp tốt nhất cho một vấn đề. Trong bước </a:t>
            </a:r>
          </a:p>
          <a:p>
            <a:pPr algn="just"/>
            <a:r>
              <a:rPr lang="en-US" sz="500" dirty="0">
                <a:solidFill>
                  <a:schemeClr val="tx1"/>
                </a:solidFill>
              </a:rPr>
              <a:t>tiếp theo, Lập bản đồ trải nghiệm, sẽ phát triển kế hoạch cụ thể nhằm áp dụng các ý tưởng vào tình huống vấn đề.</a:t>
            </a:r>
          </a:p>
        </p:txBody>
      </p:sp>
      <p:sp>
        <p:nvSpPr>
          <p:cNvPr id="15" name="Rectangle 14">
            <a:extLst>
              <a:ext uri="{FF2B5EF4-FFF2-40B4-BE49-F238E27FC236}">
                <a16:creationId xmlns:a16="http://schemas.microsoft.com/office/drawing/2014/main" id="{AFE5B218-D27F-3EED-1FA8-D128070AC501}"/>
              </a:ext>
            </a:extLst>
          </p:cNvPr>
          <p:cNvSpPr/>
          <p:nvPr/>
        </p:nvSpPr>
        <p:spPr>
          <a:xfrm>
            <a:off x="7319512" y="3508822"/>
            <a:ext cx="1696348" cy="29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chemeClr val="tx1"/>
                </a:solidFill>
              </a:rPr>
              <a:t>Nghĩ về cách bạn có thể phân biệt để phù hợp với vấn đề. </a:t>
            </a:r>
          </a:p>
          <a:p>
            <a:pPr algn="just"/>
            <a:r>
              <a:rPr lang="en-US" sz="500" dirty="0">
                <a:solidFill>
                  <a:schemeClr val="tx1"/>
                </a:solidFill>
              </a:rPr>
              <a:t>Nhìn vào việc đã thành công và gây thất vọng trong quá khứ, tìm ra việc cần bổ sung và việc cần giữ nguyên.</a:t>
            </a:r>
          </a:p>
        </p:txBody>
      </p:sp>
      <p:sp>
        <p:nvSpPr>
          <p:cNvPr id="16" name="Rectangle 15">
            <a:extLst>
              <a:ext uri="{FF2B5EF4-FFF2-40B4-BE49-F238E27FC236}">
                <a16:creationId xmlns:a16="http://schemas.microsoft.com/office/drawing/2014/main" id="{CC28BBDF-A15C-7A4A-4FB7-013AF1AFA6C6}"/>
              </a:ext>
            </a:extLst>
          </p:cNvPr>
          <p:cNvSpPr/>
          <p:nvPr/>
        </p:nvSpPr>
        <p:spPr>
          <a:xfrm>
            <a:off x="5019226" y="4624495"/>
            <a:ext cx="1696348" cy="29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a:r>
              <a:rPr lang="en-US" sz="500" dirty="0">
                <a:solidFill>
                  <a:schemeClr val="tx1"/>
                </a:solidFill>
              </a:rPr>
              <a:t>Tìm ra việc bạn cần thực hiện để biến ý tưởng của mình </a:t>
            </a:r>
          </a:p>
          <a:p>
            <a:pPr algn="just"/>
            <a:r>
              <a:rPr lang="en-US" sz="500" dirty="0">
                <a:solidFill>
                  <a:schemeClr val="tx1"/>
                </a:solidFill>
              </a:rPr>
              <a:t>thành hiện thực và lường trước khi nào có thể hiện thức hóa các ý tưởng.</a:t>
            </a:r>
          </a:p>
        </p:txBody>
      </p:sp>
      <p:sp>
        <p:nvSpPr>
          <p:cNvPr id="17" name="Rectangle 16">
            <a:extLst>
              <a:ext uri="{FF2B5EF4-FFF2-40B4-BE49-F238E27FC236}">
                <a16:creationId xmlns:a16="http://schemas.microsoft.com/office/drawing/2014/main" id="{13AB4497-37E1-5167-D835-AB3191A3DBBE}"/>
              </a:ext>
            </a:extLst>
          </p:cNvPr>
          <p:cNvSpPr/>
          <p:nvPr/>
        </p:nvSpPr>
        <p:spPr>
          <a:xfrm>
            <a:off x="7333266" y="4624495"/>
            <a:ext cx="1696348" cy="29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solidFill>
                  <a:schemeClr val="tx1"/>
                </a:solidFill>
              </a:rPr>
              <a:t>Khi lựa chọn ý tưởng, trước tiên loại trừ ý tưởng.</a:t>
            </a:r>
          </a:p>
        </p:txBody>
      </p:sp>
      <p:sp>
        <p:nvSpPr>
          <p:cNvPr id="18" name="Rectangle 17">
            <a:extLst>
              <a:ext uri="{FF2B5EF4-FFF2-40B4-BE49-F238E27FC236}">
                <a16:creationId xmlns:a16="http://schemas.microsoft.com/office/drawing/2014/main" id="{EFC344BE-C421-2906-6DA9-2F5B9A011C15}"/>
              </a:ext>
            </a:extLst>
          </p:cNvPr>
          <p:cNvSpPr/>
          <p:nvPr/>
        </p:nvSpPr>
        <p:spPr>
          <a:xfrm>
            <a:off x="4363148" y="3005692"/>
            <a:ext cx="278978" cy="665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2D1DE5-0F37-6E5C-0E6F-CA464621D47C}"/>
              </a:ext>
            </a:extLst>
          </p:cNvPr>
          <p:cNvSpPr/>
          <p:nvPr/>
        </p:nvSpPr>
        <p:spPr>
          <a:xfrm>
            <a:off x="4351994" y="4109305"/>
            <a:ext cx="278978" cy="750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6BAAC1A-AFB9-762F-E7F2-4154BD756B8B}"/>
              </a:ext>
            </a:extLst>
          </p:cNvPr>
          <p:cNvSpPr/>
          <p:nvPr/>
        </p:nvSpPr>
        <p:spPr>
          <a:xfrm rot="5400000">
            <a:off x="4093819" y="3277681"/>
            <a:ext cx="862012" cy="121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Có thể thực hiện</a:t>
            </a:r>
          </a:p>
        </p:txBody>
      </p:sp>
      <p:sp>
        <p:nvSpPr>
          <p:cNvPr id="24" name="Rectangle 23">
            <a:extLst>
              <a:ext uri="{FF2B5EF4-FFF2-40B4-BE49-F238E27FC236}">
                <a16:creationId xmlns:a16="http://schemas.microsoft.com/office/drawing/2014/main" id="{73E3435A-7294-B530-D002-2C62E98219FD}"/>
              </a:ext>
            </a:extLst>
          </p:cNvPr>
          <p:cNvSpPr/>
          <p:nvPr/>
        </p:nvSpPr>
        <p:spPr>
          <a:xfrm rot="5400000">
            <a:off x="4089878" y="4336435"/>
            <a:ext cx="862012" cy="121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solidFill>
                  <a:schemeClr val="tx1"/>
                </a:solidFill>
              </a:rPr>
              <a:t>Có thể thực hiện</a:t>
            </a:r>
          </a:p>
        </p:txBody>
      </p:sp>
      <p:sp>
        <p:nvSpPr>
          <p:cNvPr id="28" name="TextBox 27">
            <a:extLst>
              <a:ext uri="{FF2B5EF4-FFF2-40B4-BE49-F238E27FC236}">
                <a16:creationId xmlns:a16="http://schemas.microsoft.com/office/drawing/2014/main" id="{A21F44AC-7F94-F624-1267-6DE83CE679D4}"/>
              </a:ext>
            </a:extLst>
          </p:cNvPr>
          <p:cNvSpPr txBox="1"/>
          <p:nvPr/>
        </p:nvSpPr>
        <p:spPr>
          <a:xfrm>
            <a:off x="462094" y="1445265"/>
            <a:ext cx="6253480" cy="461665"/>
          </a:xfrm>
          <a:prstGeom prst="rect">
            <a:avLst/>
          </a:prstGeom>
          <a:noFill/>
        </p:spPr>
        <p:txBody>
          <a:bodyPr wrap="square">
            <a:spAutoFit/>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175689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6069-17D5-4740-A714-D9942D5712D2}"/>
              </a:ext>
            </a:extLst>
          </p:cNvPr>
          <p:cNvGrpSpPr/>
          <p:nvPr/>
        </p:nvGrpSpPr>
        <p:grpSpPr>
          <a:xfrm>
            <a:off x="570080" y="1692934"/>
            <a:ext cx="8665146" cy="4326020"/>
            <a:chOff x="677690" y="1743193"/>
            <a:chExt cx="8667924" cy="4327407"/>
          </a:xfrm>
        </p:grpSpPr>
        <p:sp>
          <p:nvSpPr>
            <p:cNvPr id="2" name="직사각형 1">
              <a:extLst>
                <a:ext uri="{FF2B5EF4-FFF2-40B4-BE49-F238E27FC236}">
                  <a16:creationId xmlns:a16="http://schemas.microsoft.com/office/drawing/2014/main" id="{BAEB8337-32C6-42AB-8807-2FC550B50AD4}"/>
                </a:ext>
              </a:extLst>
            </p:cNvPr>
            <p:cNvSpPr/>
            <p:nvPr/>
          </p:nvSpPr>
          <p:spPr>
            <a:xfrm>
              <a:off x="1220789" y="2057400"/>
              <a:ext cx="4062413" cy="200025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직사각형 4">
              <a:extLst>
                <a:ext uri="{FF2B5EF4-FFF2-40B4-BE49-F238E27FC236}">
                  <a16:creationId xmlns:a16="http://schemas.microsoft.com/office/drawing/2014/main" id="{5F7768D9-9642-417B-9AD6-A1200B0F39BC}"/>
                </a:ext>
              </a:extLst>
            </p:cNvPr>
            <p:cNvSpPr/>
            <p:nvPr/>
          </p:nvSpPr>
          <p:spPr>
            <a:xfrm>
              <a:off x="5283201" y="2057400"/>
              <a:ext cx="4062413" cy="2000250"/>
            </a:xfrm>
            <a:prstGeom prst="rect">
              <a:avLst/>
            </a:prstGeom>
            <a:solidFill>
              <a:srgbClr val="5376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8" name="직사각형 7">
              <a:extLst>
                <a:ext uri="{FF2B5EF4-FFF2-40B4-BE49-F238E27FC236}">
                  <a16:creationId xmlns:a16="http://schemas.microsoft.com/office/drawing/2014/main" id="{9681464B-897B-4CE7-8709-C6C40AB410E5}"/>
                </a:ext>
              </a:extLst>
            </p:cNvPr>
            <p:cNvSpPr/>
            <p:nvPr/>
          </p:nvSpPr>
          <p:spPr>
            <a:xfrm>
              <a:off x="1220789" y="4057650"/>
              <a:ext cx="4062413" cy="2000250"/>
            </a:xfrm>
            <a:prstGeom prst="rect">
              <a:avLst/>
            </a:prstGeom>
            <a:solidFill>
              <a:srgbClr val="7B9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0BE0BDF3-E578-48D7-8637-482889CEBDF9}"/>
                </a:ext>
              </a:extLst>
            </p:cNvPr>
            <p:cNvSpPr/>
            <p:nvPr/>
          </p:nvSpPr>
          <p:spPr>
            <a:xfrm>
              <a:off x="5283201" y="4057650"/>
              <a:ext cx="4062413" cy="2000250"/>
            </a:xfrm>
            <a:prstGeom prst="rect">
              <a:avLst/>
            </a:prstGeom>
            <a:solidFill>
              <a:srgbClr val="C2CE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id="{5FED61C4-6EE2-4F1F-93C1-AB2099C5CBDA}"/>
                </a:ext>
              </a:extLst>
            </p:cNvPr>
            <p:cNvSpPr txBox="1"/>
            <p:nvPr/>
          </p:nvSpPr>
          <p:spPr>
            <a:xfrm>
              <a:off x="2770293" y="2172669"/>
              <a:ext cx="963405"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A</a:t>
              </a:r>
            </a:p>
          </p:txBody>
        </p:sp>
        <p:sp>
          <p:nvSpPr>
            <p:cNvPr id="12" name="TextBox 11">
              <a:extLst>
                <a:ext uri="{FF2B5EF4-FFF2-40B4-BE49-F238E27FC236}">
                  <a16:creationId xmlns:a16="http://schemas.microsoft.com/office/drawing/2014/main" id="{56F4AEC8-6044-432A-9A47-BF6D67FC0F26}"/>
                </a:ext>
              </a:extLst>
            </p:cNvPr>
            <p:cNvSpPr txBox="1"/>
            <p:nvPr/>
          </p:nvSpPr>
          <p:spPr>
            <a:xfrm>
              <a:off x="6832705" y="2172669"/>
              <a:ext cx="963405"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B</a:t>
              </a:r>
            </a:p>
          </p:txBody>
        </p:sp>
        <p:sp>
          <p:nvSpPr>
            <p:cNvPr id="13" name="TextBox 12">
              <a:extLst>
                <a:ext uri="{FF2B5EF4-FFF2-40B4-BE49-F238E27FC236}">
                  <a16:creationId xmlns:a16="http://schemas.microsoft.com/office/drawing/2014/main" id="{510B877A-99AA-459F-8AA1-DC526FEEECD3}"/>
                </a:ext>
              </a:extLst>
            </p:cNvPr>
            <p:cNvSpPr txBox="1"/>
            <p:nvPr/>
          </p:nvSpPr>
          <p:spPr>
            <a:xfrm>
              <a:off x="2770293" y="4166569"/>
              <a:ext cx="867225"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C</a:t>
              </a:r>
            </a:p>
          </p:txBody>
        </p:sp>
        <p:sp>
          <p:nvSpPr>
            <p:cNvPr id="14" name="TextBox 13">
              <a:extLst>
                <a:ext uri="{FF2B5EF4-FFF2-40B4-BE49-F238E27FC236}">
                  <a16:creationId xmlns:a16="http://schemas.microsoft.com/office/drawing/2014/main" id="{E0703040-C7F6-4565-86DB-8EC149CA9BFA}"/>
                </a:ext>
              </a:extLst>
            </p:cNvPr>
            <p:cNvSpPr txBox="1"/>
            <p:nvPr/>
          </p:nvSpPr>
          <p:spPr>
            <a:xfrm>
              <a:off x="6832704" y="4166569"/>
              <a:ext cx="997068" cy="1769715"/>
            </a:xfrm>
            <a:prstGeom prst="rect">
              <a:avLst/>
            </a:prstGeom>
            <a:noFill/>
          </p:spPr>
          <p:txBody>
            <a:bodyPr wrap="none" lIns="0" tIns="0" rIns="0" bIns="0" rtlCol="0">
              <a:spAutoFit/>
            </a:bodyPr>
            <a:lstStyle/>
            <a:p>
              <a:r>
                <a:rPr lang="en-US" sz="11497" dirty="0">
                  <a:solidFill>
                    <a:prstClr val="white"/>
                  </a:solidFill>
                  <a:latin typeface="SamsungOne-700" panose="020B0803030303020204" pitchFamily="34" charset="0"/>
                  <a:ea typeface="SamsungOne-700" panose="020B0803030303020204" pitchFamily="34" charset="0"/>
                  <a:cs typeface="Times New Roman" panose="02020603050405020304" pitchFamily="18" charset="0"/>
                </a:rPr>
                <a:t>D</a:t>
              </a:r>
            </a:p>
          </p:txBody>
        </p:sp>
        <p:grpSp>
          <p:nvGrpSpPr>
            <p:cNvPr id="17" name="그룹 16">
              <a:extLst>
                <a:ext uri="{FF2B5EF4-FFF2-40B4-BE49-F238E27FC236}">
                  <a16:creationId xmlns:a16="http://schemas.microsoft.com/office/drawing/2014/main" id="{6D4A9FA5-A368-491D-995E-77E2D948B1E2}"/>
                </a:ext>
              </a:extLst>
            </p:cNvPr>
            <p:cNvGrpSpPr/>
            <p:nvPr/>
          </p:nvGrpSpPr>
          <p:grpSpPr>
            <a:xfrm>
              <a:off x="1220788" y="1743193"/>
              <a:ext cx="4051300" cy="215513"/>
              <a:chOff x="1219200" y="1743193"/>
              <a:chExt cx="4051300" cy="215513"/>
            </a:xfrm>
          </p:grpSpPr>
          <p:cxnSp>
            <p:nvCxnSpPr>
              <p:cNvPr id="10" name="직선 연결선 9">
                <a:extLst>
                  <a:ext uri="{FF2B5EF4-FFF2-40B4-BE49-F238E27FC236}">
                    <a16:creationId xmlns:a16="http://schemas.microsoft.com/office/drawing/2014/main" id="{407DC7D8-23CB-49FB-8DC7-61BBD13F5578}"/>
                  </a:ext>
                </a:extLst>
              </p:cNvPr>
              <p:cNvCxnSpPr>
                <a:cxnSpLocks/>
              </p:cNvCxnSpPr>
              <p:nvPr/>
            </p:nvCxnSpPr>
            <p:spPr>
              <a:xfrm>
                <a:off x="1219200" y="1850915"/>
                <a:ext cx="4051300" cy="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2B572C-3AF4-4449-BE84-BA1F4F4D1ABF}"/>
                  </a:ext>
                </a:extLst>
              </p:cNvPr>
              <p:cNvSpPr txBox="1"/>
              <p:nvPr/>
            </p:nvSpPr>
            <p:spPr>
              <a:xfrm>
                <a:off x="2516796" y="1743193"/>
                <a:ext cx="1456122" cy="215513"/>
              </a:xfrm>
              <a:prstGeom prst="rect">
                <a:avLst/>
              </a:prstGeom>
              <a:solidFill>
                <a:schemeClr val="bg1"/>
              </a:solidFill>
            </p:spPr>
            <p:txBody>
              <a:bodyPr wrap="none" lIns="71977" tIns="0" rIns="71977"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Ý tưởng chưa biết</a:t>
                </a:r>
              </a:p>
            </p:txBody>
          </p:sp>
        </p:grpSp>
        <p:grpSp>
          <p:nvGrpSpPr>
            <p:cNvPr id="22" name="그룹 21">
              <a:extLst>
                <a:ext uri="{FF2B5EF4-FFF2-40B4-BE49-F238E27FC236}">
                  <a16:creationId xmlns:a16="http://schemas.microsoft.com/office/drawing/2014/main" id="{A2D65212-E455-4B32-A32A-E74C112EDB77}"/>
                </a:ext>
              </a:extLst>
            </p:cNvPr>
            <p:cNvGrpSpPr/>
            <p:nvPr/>
          </p:nvGrpSpPr>
          <p:grpSpPr>
            <a:xfrm>
              <a:off x="5283200" y="1743193"/>
              <a:ext cx="4051300" cy="215513"/>
              <a:chOff x="1219200" y="1743193"/>
              <a:chExt cx="4051300" cy="215513"/>
            </a:xfrm>
          </p:grpSpPr>
          <p:cxnSp>
            <p:nvCxnSpPr>
              <p:cNvPr id="23" name="직선 연결선 22">
                <a:extLst>
                  <a:ext uri="{FF2B5EF4-FFF2-40B4-BE49-F238E27FC236}">
                    <a16:creationId xmlns:a16="http://schemas.microsoft.com/office/drawing/2014/main" id="{A0359797-010A-4904-9B76-8F833B41A11A}"/>
                  </a:ext>
                </a:extLst>
              </p:cNvPr>
              <p:cNvCxnSpPr>
                <a:cxnSpLocks/>
              </p:cNvCxnSpPr>
              <p:nvPr/>
            </p:nvCxnSpPr>
            <p:spPr>
              <a:xfrm>
                <a:off x="1219200" y="1850915"/>
                <a:ext cx="4051300" cy="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504890-43CC-46CE-B5C9-F0414DF3D747}"/>
                  </a:ext>
                </a:extLst>
              </p:cNvPr>
              <p:cNvSpPr txBox="1"/>
              <p:nvPr/>
            </p:nvSpPr>
            <p:spPr>
              <a:xfrm>
                <a:off x="2605790" y="1743193"/>
                <a:ext cx="1278131" cy="215513"/>
              </a:xfrm>
              <a:prstGeom prst="rect">
                <a:avLst/>
              </a:prstGeom>
              <a:solidFill>
                <a:schemeClr val="bg1"/>
              </a:solidFill>
            </p:spPr>
            <p:txBody>
              <a:bodyPr wrap="none" lIns="71977" tIns="0" rIns="71977" bIns="0" rtlCol="0">
                <a:spAutoFit/>
              </a:bodyPr>
              <a:lstStyle/>
              <a:p>
                <a:pPr algn="ct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Ý tưởng </a:t>
                </a:r>
                <a:r>
                  <a:rPr lang="en-US"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đã</a:t>
                </a:r>
                <a:r>
                  <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biết</a:t>
                </a:r>
              </a:p>
            </p:txBody>
          </p:sp>
        </p:grpSp>
        <p:grpSp>
          <p:nvGrpSpPr>
            <p:cNvPr id="26" name="그룹 25">
              <a:extLst>
                <a:ext uri="{FF2B5EF4-FFF2-40B4-BE49-F238E27FC236}">
                  <a16:creationId xmlns:a16="http://schemas.microsoft.com/office/drawing/2014/main" id="{F511CA6B-230C-43D3-87F8-D5F5D46D09F8}"/>
                </a:ext>
              </a:extLst>
            </p:cNvPr>
            <p:cNvGrpSpPr/>
            <p:nvPr/>
          </p:nvGrpSpPr>
          <p:grpSpPr>
            <a:xfrm>
              <a:off x="677690" y="2057400"/>
              <a:ext cx="360919" cy="2006600"/>
              <a:chOff x="676102" y="2057400"/>
              <a:chExt cx="360919" cy="2006600"/>
            </a:xfrm>
          </p:grpSpPr>
          <p:cxnSp>
            <p:nvCxnSpPr>
              <p:cNvPr id="19" name="직선 연결선 18">
                <a:extLst>
                  <a:ext uri="{FF2B5EF4-FFF2-40B4-BE49-F238E27FC236}">
                    <a16:creationId xmlns:a16="http://schemas.microsoft.com/office/drawing/2014/main" id="{AE4A14AD-22D7-4561-8DCE-86AE4527F3C6}"/>
                  </a:ext>
                </a:extLst>
              </p:cNvPr>
              <p:cNvCxnSpPr/>
              <p:nvPr/>
            </p:nvCxnSpPr>
            <p:spPr>
              <a:xfrm>
                <a:off x="856596" y="2057400"/>
                <a:ext cx="0" cy="200660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88BA34-2B29-417A-B639-3584F4DB3D56}"/>
                  </a:ext>
                </a:extLst>
              </p:cNvPr>
              <p:cNvSpPr txBox="1"/>
              <p:nvPr/>
            </p:nvSpPr>
            <p:spPr>
              <a:xfrm>
                <a:off x="676102" y="2487218"/>
                <a:ext cx="360919" cy="1215465"/>
              </a:xfrm>
              <a:prstGeom prst="rect">
                <a:avLst/>
              </a:prstGeom>
              <a:solidFill>
                <a:schemeClr val="bg1"/>
              </a:solidFill>
            </p:spPr>
            <p:txBody>
              <a:bodyPr vert="eaVert"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Có</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thể</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thực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hiện</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grpSp>
          <p:nvGrpSpPr>
            <p:cNvPr id="27" name="그룹 26">
              <a:extLst>
                <a:ext uri="{FF2B5EF4-FFF2-40B4-BE49-F238E27FC236}">
                  <a16:creationId xmlns:a16="http://schemas.microsoft.com/office/drawing/2014/main" id="{07A025EF-8B70-4044-A15E-A3D2F1F621A0}"/>
                </a:ext>
              </a:extLst>
            </p:cNvPr>
            <p:cNvGrpSpPr/>
            <p:nvPr/>
          </p:nvGrpSpPr>
          <p:grpSpPr>
            <a:xfrm>
              <a:off x="677690" y="4064000"/>
              <a:ext cx="360919" cy="2006600"/>
              <a:chOff x="676102" y="2057400"/>
              <a:chExt cx="360919" cy="2006600"/>
            </a:xfrm>
          </p:grpSpPr>
          <p:cxnSp>
            <p:nvCxnSpPr>
              <p:cNvPr id="28" name="직선 연결선 27">
                <a:extLst>
                  <a:ext uri="{FF2B5EF4-FFF2-40B4-BE49-F238E27FC236}">
                    <a16:creationId xmlns:a16="http://schemas.microsoft.com/office/drawing/2014/main" id="{055B2422-98DE-43C0-92A1-CCFD3D7DA641}"/>
                  </a:ext>
                </a:extLst>
              </p:cNvPr>
              <p:cNvCxnSpPr/>
              <p:nvPr/>
            </p:nvCxnSpPr>
            <p:spPr>
              <a:xfrm>
                <a:off x="856596" y="2057400"/>
                <a:ext cx="0" cy="200660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BF64165-84B1-454D-893E-32DFD2082673}"/>
                  </a:ext>
                </a:extLst>
              </p:cNvPr>
              <p:cNvSpPr txBox="1"/>
              <p:nvPr/>
            </p:nvSpPr>
            <p:spPr>
              <a:xfrm>
                <a:off x="676102" y="2351722"/>
                <a:ext cx="360919" cy="1486459"/>
              </a:xfrm>
              <a:prstGeom prst="rect">
                <a:avLst/>
              </a:prstGeom>
              <a:solidFill>
                <a:schemeClr val="bg1"/>
              </a:solidFill>
            </p:spPr>
            <p:txBody>
              <a:bodyPr vert="eaVert" wrap="none" lIns="71977" tIns="0" rIns="71977" bIns="0" rtlCol="0">
                <a:spAutoFit/>
              </a:bodyPr>
              <a:lstStyle/>
              <a:p>
                <a:pPr algn="ct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Không</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thể</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dirty="0" err="1">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thực</a:t>
                </a:r>
                <a:r>
                  <a:rPr lang="en-US" altLang="ko-KR"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rPr>
                  <a:t> hiện</a:t>
                </a:r>
                <a:endParaRPr lang="en-US" sz="1400" dirty="0">
                  <a:solidFill>
                    <a:prstClr val="black">
                      <a:lumMod val="85000"/>
                      <a:lumOff val="15000"/>
                    </a:prstClr>
                  </a:solidFill>
                  <a:latin typeface="SamsungOne-700" panose="020B0803030303020204" pitchFamily="34" charset="0"/>
                  <a:ea typeface="SamsungOne-700" panose="020B0803030303020204" pitchFamily="34" charset="0"/>
                  <a:cs typeface="Times New Roman" panose="02020603050405020304" pitchFamily="18" charset="0"/>
                </a:endParaRPr>
              </a:p>
            </p:txBody>
          </p:sp>
        </p:grpSp>
      </p:grpSp>
      <p:grpSp>
        <p:nvGrpSpPr>
          <p:cNvPr id="34" name="그룹 3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Phụ </a:t>
              </a:r>
              <a:r>
                <a:rPr lang="en-US" altLang="ko-KR" b="1" dirty="0" err="1">
                  <a:solidFill>
                    <a:prstClr val="white"/>
                  </a:solidFill>
                  <a:latin typeface="iCiel Samsung Sharp Sans Medium" pitchFamily="2" charset="77"/>
                  <a:cs typeface="iCiel Samsung Sharp Sans Medium" pitchFamily="2" charset="77"/>
                </a:rPr>
                <a:t>lục</a:t>
              </a:r>
              <a:r>
                <a:rPr lang="en-US" altLang="ko-KR" b="1" dirty="0">
                  <a:solidFill>
                    <a:prstClr val="white"/>
                  </a:solidFill>
                  <a:latin typeface="iCiel Samsung Sharp Sans Medium" pitchFamily="2" charset="77"/>
                  <a:cs typeface="iCiel Samsung Sharp Sans Medium" pitchFamily="2" charset="77"/>
                </a:rPr>
                <a:t> Ma </a:t>
              </a:r>
              <a:r>
                <a:rPr lang="en-US" altLang="ko-KR" b="1" dirty="0" err="1">
                  <a:solidFill>
                    <a:prstClr val="white"/>
                  </a:solidFill>
                  <a:latin typeface="iCiel Samsung Sharp Sans Medium" pitchFamily="2" charset="77"/>
                  <a:cs typeface="iCiel Samsung Sharp Sans Medium" pitchFamily="2" charset="77"/>
                </a:rPr>
                <a:t>trận</a:t>
              </a:r>
              <a:r>
                <a:rPr lang="en-US" altLang="ko-KR" b="1" dirty="0">
                  <a:solidFill>
                    <a:prstClr val="white"/>
                  </a:solidFill>
                  <a:latin typeface="iCiel Samsung Sharp Sans Medium" pitchFamily="2" charset="77"/>
                  <a:cs typeface="iCiel Samsung Sharp Sans Medium" pitchFamily="2" charset="77"/>
                </a:rPr>
                <a:t> 2 x 2</a:t>
              </a:r>
            </a:p>
          </p:txBody>
        </p:sp>
        <p:sp>
          <p:nvSpPr>
            <p:cNvPr id="36" name="직사각형 3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726141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41537" y="1902914"/>
            <a:ext cx="7788796" cy="3753454"/>
            <a:chOff x="1041537" y="1902914"/>
            <a:chExt cx="7788796" cy="3753454"/>
          </a:xfrm>
        </p:grpSpPr>
        <p:grpSp>
          <p:nvGrpSpPr>
            <p:cNvPr id="110" name="그룹 109">
              <a:extLst>
                <a:ext uri="{FF2B5EF4-FFF2-40B4-BE49-F238E27FC236}">
                  <a16:creationId xmlns:a16="http://schemas.microsoft.com/office/drawing/2014/main" id="{9FF57435-1534-4DB3-BB0A-A21EB5688F7F}"/>
                </a:ext>
              </a:extLst>
            </p:cNvPr>
            <p:cNvGrpSpPr/>
            <p:nvPr/>
          </p:nvGrpSpPr>
          <p:grpSpPr>
            <a:xfrm>
              <a:off x="3553328" y="2113146"/>
              <a:ext cx="2782022" cy="582656"/>
              <a:chOff x="3051301" y="2113146"/>
              <a:chExt cx="2782022" cy="582656"/>
            </a:xfrm>
          </p:grpSpPr>
          <p:sp>
            <p:nvSpPr>
              <p:cNvPr id="23" name="직사각형 22">
                <a:extLst>
                  <a:ext uri="{FF2B5EF4-FFF2-40B4-BE49-F238E27FC236}">
                    <a16:creationId xmlns:a16="http://schemas.microsoft.com/office/drawing/2014/main" id="{C14E0CAB-0516-465F-8B51-091AD26A4A52}"/>
                  </a:ext>
                </a:extLst>
              </p:cNvPr>
              <p:cNvSpPr/>
              <p:nvPr/>
            </p:nvSpPr>
            <p:spPr>
              <a:xfrm>
                <a:off x="3051301" y="2128591"/>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BCE786C1-81FD-47CC-ADA5-06019E696D9D}"/>
                  </a:ext>
                </a:extLst>
              </p:cNvPr>
              <p:cNvSpPr/>
              <p:nvPr/>
            </p:nvSpPr>
            <p:spPr>
              <a:xfrm>
                <a:off x="3470958" y="212859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6598AD4-1E5A-4654-976F-F8DE7D3730B8}"/>
                  </a:ext>
                </a:extLst>
              </p:cNvPr>
              <p:cNvSpPr/>
              <p:nvPr/>
            </p:nvSpPr>
            <p:spPr>
              <a:xfrm>
                <a:off x="3890615" y="2123856"/>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23276A38-3E98-403A-B0F6-11E4C58816E7}"/>
                  </a:ext>
                </a:extLst>
              </p:cNvPr>
              <p:cNvSpPr/>
              <p:nvPr/>
            </p:nvSpPr>
            <p:spPr>
              <a:xfrm>
                <a:off x="3470957" y="2486614"/>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D7B6393E-2CF5-4C9E-9561-280545515182}"/>
                  </a:ext>
                </a:extLst>
              </p:cNvPr>
              <p:cNvSpPr/>
              <p:nvPr/>
            </p:nvSpPr>
            <p:spPr>
              <a:xfrm>
                <a:off x="3890614" y="2486053"/>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200F83B9-0128-49EA-A093-8F76625BAE66}"/>
                  </a:ext>
                </a:extLst>
              </p:cNvPr>
              <p:cNvCxnSpPr>
                <a:cxnSpLocks/>
                <a:endCxn id="24" idx="1"/>
              </p:cNvCxnSpPr>
              <p:nvPr/>
            </p:nvCxnSpPr>
            <p:spPr>
              <a:xfrm>
                <a:off x="3263121" y="2219169"/>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A18BB87-EB7B-41F7-A5AF-258E458E3DE9}"/>
                  </a:ext>
                </a:extLst>
              </p:cNvPr>
              <p:cNvSpPr/>
              <p:nvPr/>
            </p:nvSpPr>
            <p:spPr>
              <a:xfrm>
                <a:off x="4639350" y="211314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838508A-7CAD-4B43-895D-41568A586508}"/>
                  </a:ext>
                </a:extLst>
              </p:cNvPr>
              <p:cNvSpPr/>
              <p:nvPr/>
            </p:nvSpPr>
            <p:spPr>
              <a:xfrm>
                <a:off x="5315424" y="211446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376EB14E-7967-4BA0-86F3-FB53EC59DF8C}"/>
                  </a:ext>
                </a:extLst>
              </p:cNvPr>
              <p:cNvSpPr/>
              <p:nvPr/>
            </p:nvSpPr>
            <p:spPr>
              <a:xfrm>
                <a:off x="5314590" y="2466203"/>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216231F-2C57-4CE7-ADEF-99E67FBBBEC5}"/>
                  </a:ext>
                </a:extLst>
              </p:cNvPr>
              <p:cNvSpPr/>
              <p:nvPr/>
            </p:nvSpPr>
            <p:spPr>
              <a:xfrm>
                <a:off x="5652166" y="2305013"/>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id="{7C585F40-42C5-45B3-905A-A658E1BEA023}"/>
                  </a:ext>
                </a:extLst>
              </p:cNvPr>
              <p:cNvCxnSpPr>
                <a:cxnSpLocks/>
              </p:cNvCxnSpPr>
              <p:nvPr/>
            </p:nvCxnSpPr>
            <p:spPr>
              <a:xfrm>
                <a:off x="3682777" y="2219169"/>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79D189C-9E84-4C9D-946B-4FEDF908CAA6}"/>
                  </a:ext>
                </a:extLst>
              </p:cNvPr>
              <p:cNvCxnSpPr>
                <a:cxnSpLocks/>
              </p:cNvCxnSpPr>
              <p:nvPr/>
            </p:nvCxnSpPr>
            <p:spPr>
              <a:xfrm>
                <a:off x="3682777" y="2581237"/>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3300CDA-7886-463D-9322-98E021E47C66}"/>
                  </a:ext>
                </a:extLst>
              </p:cNvPr>
              <p:cNvCxnSpPr>
                <a:cxnSpLocks/>
                <a:stCxn id="24" idx="2"/>
                <a:endCxn id="26" idx="0"/>
              </p:cNvCxnSpPr>
              <p:nvPr/>
            </p:nvCxnSpPr>
            <p:spPr>
              <a:xfrm flipH="1">
                <a:off x="3561536" y="2309747"/>
                <a:ext cx="1" cy="176867"/>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1DE6A83-A183-4C7D-AD8E-4FE51BDE2E74}"/>
                  </a:ext>
                </a:extLst>
              </p:cNvPr>
              <p:cNvCxnSpPr>
                <a:stCxn id="28" idx="3"/>
                <a:endCxn id="29" idx="0"/>
              </p:cNvCxnSpPr>
              <p:nvPr/>
            </p:nvCxnSpPr>
            <p:spPr>
              <a:xfrm>
                <a:off x="4820507" y="2203725"/>
                <a:ext cx="219696" cy="1038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DEB3882-6E45-4B21-99C9-F993B8FF2887}"/>
                  </a:ext>
                </a:extLst>
              </p:cNvPr>
              <p:cNvCxnSpPr>
                <a:cxnSpLocks/>
                <a:stCxn id="30" idx="2"/>
                <a:endCxn id="31" idx="1"/>
              </p:cNvCxnSpPr>
              <p:nvPr/>
            </p:nvCxnSpPr>
            <p:spPr>
              <a:xfrm flipV="1">
                <a:off x="4742719" y="2205039"/>
                <a:ext cx="572705" cy="4907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A8CF053D-069D-49F9-B028-8B0E3025DF5C}"/>
                  </a:ext>
                </a:extLst>
              </p:cNvPr>
              <p:cNvSpPr/>
              <p:nvPr/>
            </p:nvSpPr>
            <p:spPr>
              <a:xfrm>
                <a:off x="4949624" y="2307601"/>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8BEFC1C5-1933-4E6E-AD5D-641477355CA5}"/>
                  </a:ext>
                </a:extLst>
              </p:cNvPr>
              <p:cNvSpPr/>
              <p:nvPr/>
            </p:nvSpPr>
            <p:spPr>
              <a:xfrm>
                <a:off x="4652140" y="251464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a16="http://schemas.microsoft.com/office/drawing/2014/main" id="{A0883BDD-8197-447A-A891-8DD50717FE8A}"/>
                  </a:ext>
                </a:extLst>
              </p:cNvPr>
              <p:cNvCxnSpPr>
                <a:cxnSpLocks/>
                <a:stCxn id="32" idx="0"/>
                <a:endCxn id="31" idx="2"/>
              </p:cNvCxnSpPr>
              <p:nvPr/>
            </p:nvCxnSpPr>
            <p:spPr>
              <a:xfrm flipV="1">
                <a:off x="5405169" y="2295617"/>
                <a:ext cx="834" cy="17058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76A0A9CC-5F44-47CB-AF92-5B863F756173}"/>
                  </a:ext>
                </a:extLst>
              </p:cNvPr>
              <p:cNvCxnSpPr>
                <a:cxnSpLocks/>
                <a:stCxn id="33" idx="0"/>
                <a:endCxn id="31" idx="3"/>
              </p:cNvCxnSpPr>
              <p:nvPr/>
            </p:nvCxnSpPr>
            <p:spPr>
              <a:xfrm flipH="1" flipV="1">
                <a:off x="5496581" y="2205039"/>
                <a:ext cx="246164" cy="999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그룹 110">
              <a:extLst>
                <a:ext uri="{FF2B5EF4-FFF2-40B4-BE49-F238E27FC236}">
                  <a16:creationId xmlns:a16="http://schemas.microsoft.com/office/drawing/2014/main" id="{D7323092-0D57-431B-8CDD-7E50551555AE}"/>
                </a:ext>
              </a:extLst>
            </p:cNvPr>
            <p:cNvGrpSpPr/>
            <p:nvPr/>
          </p:nvGrpSpPr>
          <p:grpSpPr>
            <a:xfrm>
              <a:off x="7125001" y="1902914"/>
              <a:ext cx="1705332" cy="863418"/>
              <a:chOff x="6751320" y="1893570"/>
              <a:chExt cx="1705332" cy="863418"/>
            </a:xfrm>
          </p:grpSpPr>
          <p:sp>
            <p:nvSpPr>
              <p:cNvPr id="11" name="직사각형 10">
                <a:extLst>
                  <a:ext uri="{FF2B5EF4-FFF2-40B4-BE49-F238E27FC236}">
                    <a16:creationId xmlns:a16="http://schemas.microsoft.com/office/drawing/2014/main" id="{E75EC3B3-424F-4219-A92B-87E97FE4BB76}"/>
                  </a:ext>
                </a:extLst>
              </p:cNvPr>
              <p:cNvSpPr/>
              <p:nvPr/>
            </p:nvSpPr>
            <p:spPr>
              <a:xfrm>
                <a:off x="6865301" y="210684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B7118F66-69B3-40E2-9DB7-A7421E2554C6}"/>
                  </a:ext>
                </a:extLst>
              </p:cNvPr>
              <p:cNvSpPr/>
              <p:nvPr/>
            </p:nvSpPr>
            <p:spPr>
              <a:xfrm>
                <a:off x="7108183" y="210684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1FEBA95D-E2F7-4D45-ADC1-7DF907E052DA}"/>
                  </a:ext>
                </a:extLst>
              </p:cNvPr>
              <p:cNvSpPr/>
              <p:nvPr/>
            </p:nvSpPr>
            <p:spPr>
              <a:xfrm>
                <a:off x="6865301" y="2383612"/>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직사각형 39">
                <a:extLst>
                  <a:ext uri="{FF2B5EF4-FFF2-40B4-BE49-F238E27FC236}">
                    <a16:creationId xmlns:a16="http://schemas.microsoft.com/office/drawing/2014/main" id="{B94704E7-1D0F-4A31-88A5-F7F6989C3800}"/>
                  </a:ext>
                </a:extLst>
              </p:cNvPr>
              <p:cNvSpPr/>
              <p:nvPr/>
            </p:nvSpPr>
            <p:spPr>
              <a:xfrm>
                <a:off x="7108183" y="2383612"/>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직사각형 40">
                <a:extLst>
                  <a:ext uri="{FF2B5EF4-FFF2-40B4-BE49-F238E27FC236}">
                    <a16:creationId xmlns:a16="http://schemas.microsoft.com/office/drawing/2014/main" id="{1520AD08-9B4D-4B64-8317-7E8753E2EF09}"/>
                  </a:ext>
                </a:extLst>
              </p:cNvPr>
              <p:cNvSpPr/>
              <p:nvPr/>
            </p:nvSpPr>
            <p:spPr>
              <a:xfrm>
                <a:off x="7403302" y="210684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6492A602-822A-4894-B6A2-DD3EA978B2BD}"/>
                  </a:ext>
                </a:extLst>
              </p:cNvPr>
              <p:cNvSpPr/>
              <p:nvPr/>
            </p:nvSpPr>
            <p:spPr>
              <a:xfrm>
                <a:off x="7632147" y="2106840"/>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직사각형 42">
                <a:extLst>
                  <a:ext uri="{FF2B5EF4-FFF2-40B4-BE49-F238E27FC236}">
                    <a16:creationId xmlns:a16="http://schemas.microsoft.com/office/drawing/2014/main" id="{711A7C96-FB93-469A-A4CD-3687EB76E71E}"/>
                  </a:ext>
                </a:extLst>
              </p:cNvPr>
              <p:cNvSpPr/>
              <p:nvPr/>
            </p:nvSpPr>
            <p:spPr>
              <a:xfrm>
                <a:off x="7403302" y="2382612"/>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직사각형 43">
                <a:extLst>
                  <a:ext uri="{FF2B5EF4-FFF2-40B4-BE49-F238E27FC236}">
                    <a16:creationId xmlns:a16="http://schemas.microsoft.com/office/drawing/2014/main" id="{291C5988-A989-4579-906F-C254A3D351C5}"/>
                  </a:ext>
                </a:extLst>
              </p:cNvPr>
              <p:cNvSpPr/>
              <p:nvPr/>
            </p:nvSpPr>
            <p:spPr>
              <a:xfrm>
                <a:off x="7924161" y="211314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B2108A2-91FF-48C8-AB6D-E93C5E86AE90}"/>
                  </a:ext>
                </a:extLst>
              </p:cNvPr>
              <p:cNvSpPr/>
              <p:nvPr/>
            </p:nvSpPr>
            <p:spPr>
              <a:xfrm>
                <a:off x="7924161" y="238960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E4DEA0A-496A-41C0-984F-4959B015508E}"/>
                  </a:ext>
                </a:extLst>
              </p:cNvPr>
              <p:cNvSpPr/>
              <p:nvPr/>
            </p:nvSpPr>
            <p:spPr>
              <a:xfrm>
                <a:off x="8168019" y="238960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73" name="직선 연결선 72">
                <a:extLst>
                  <a:ext uri="{FF2B5EF4-FFF2-40B4-BE49-F238E27FC236}">
                    <a16:creationId xmlns:a16="http://schemas.microsoft.com/office/drawing/2014/main" id="{ED2D7475-6EC8-40D6-86E9-845B534AE34A}"/>
                  </a:ext>
                </a:extLst>
              </p:cNvPr>
              <p:cNvCxnSpPr>
                <a:cxnSpLocks/>
              </p:cNvCxnSpPr>
              <p:nvPr/>
            </p:nvCxnSpPr>
            <p:spPr>
              <a:xfrm>
                <a:off x="68072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F71743F7-F1F1-4833-946D-72C6D046DDD2}"/>
                  </a:ext>
                </a:extLst>
              </p:cNvPr>
              <p:cNvGrpSpPr/>
              <p:nvPr/>
            </p:nvGrpSpPr>
            <p:grpSpPr>
              <a:xfrm>
                <a:off x="6751320" y="2027202"/>
                <a:ext cx="1705332" cy="637122"/>
                <a:chOff x="6751320" y="2027202"/>
                <a:chExt cx="2156460" cy="637122"/>
              </a:xfrm>
            </p:grpSpPr>
            <p:cxnSp>
              <p:nvCxnSpPr>
                <p:cNvPr id="71" name="직선 연결선 70">
                  <a:extLst>
                    <a:ext uri="{FF2B5EF4-FFF2-40B4-BE49-F238E27FC236}">
                      <a16:creationId xmlns:a16="http://schemas.microsoft.com/office/drawing/2014/main" id="{AEA3BB76-2DC4-46BF-AAC2-170EAC50089A}"/>
                    </a:ext>
                  </a:extLst>
                </p:cNvPr>
                <p:cNvCxnSpPr/>
                <p:nvPr/>
              </p:nvCxnSpPr>
              <p:spPr>
                <a:xfrm>
                  <a:off x="6751320" y="2027202"/>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C0DCDEAF-2EA5-4B6A-A1D9-70B63259563C}"/>
                    </a:ext>
                  </a:extLst>
                </p:cNvPr>
                <p:cNvCxnSpPr/>
                <p:nvPr/>
              </p:nvCxnSpPr>
              <p:spPr>
                <a:xfrm>
                  <a:off x="6751320" y="2664324"/>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CCE3FA8C-FBE2-429A-9BE8-A98AF9E3A06A}"/>
                    </a:ext>
                  </a:extLst>
                </p:cNvPr>
                <p:cNvCxnSpPr/>
                <p:nvPr/>
              </p:nvCxnSpPr>
              <p:spPr>
                <a:xfrm>
                  <a:off x="6751320" y="2331965"/>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77" name="직선 연결선 76">
                <a:extLst>
                  <a:ext uri="{FF2B5EF4-FFF2-40B4-BE49-F238E27FC236}">
                    <a16:creationId xmlns:a16="http://schemas.microsoft.com/office/drawing/2014/main" id="{9E30603E-1C2D-4F2E-8DE8-46A055CBBBC3}"/>
                  </a:ext>
                </a:extLst>
              </p:cNvPr>
              <p:cNvCxnSpPr>
                <a:cxnSpLocks/>
              </p:cNvCxnSpPr>
              <p:nvPr/>
            </p:nvCxnSpPr>
            <p:spPr>
              <a:xfrm>
                <a:off x="73406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6ACB9927-E0A9-4E00-96F0-0A78EBAE7CB2}"/>
                  </a:ext>
                </a:extLst>
              </p:cNvPr>
              <p:cNvCxnSpPr>
                <a:cxnSpLocks/>
              </p:cNvCxnSpPr>
              <p:nvPr/>
            </p:nvCxnSpPr>
            <p:spPr>
              <a:xfrm>
                <a:off x="78613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44175B5-2BEC-4EC0-B58C-2726B2AB551A}"/>
                  </a:ext>
                </a:extLst>
              </p:cNvPr>
              <p:cNvCxnSpPr>
                <a:cxnSpLocks/>
              </p:cNvCxnSpPr>
              <p:nvPr/>
            </p:nvCxnSpPr>
            <p:spPr>
              <a:xfrm>
                <a:off x="8410762"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그룹 108">
              <a:extLst>
                <a:ext uri="{FF2B5EF4-FFF2-40B4-BE49-F238E27FC236}">
                  <a16:creationId xmlns:a16="http://schemas.microsoft.com/office/drawing/2014/main" id="{671DCDA4-2F05-412B-8ABD-255D072A13EE}"/>
                </a:ext>
              </a:extLst>
            </p:cNvPr>
            <p:cNvGrpSpPr/>
            <p:nvPr/>
          </p:nvGrpSpPr>
          <p:grpSpPr>
            <a:xfrm>
              <a:off x="1217690" y="1994885"/>
              <a:ext cx="1282063" cy="863190"/>
              <a:chOff x="919117" y="1982291"/>
              <a:chExt cx="1282063" cy="863190"/>
            </a:xfrm>
          </p:grpSpPr>
          <p:sp>
            <p:nvSpPr>
              <p:cNvPr id="4" name="직사각형 3">
                <a:extLst>
                  <a:ext uri="{FF2B5EF4-FFF2-40B4-BE49-F238E27FC236}">
                    <a16:creationId xmlns:a16="http://schemas.microsoft.com/office/drawing/2014/main" id="{24C2FFC0-664A-4770-B477-00A179C178F9}"/>
                  </a:ext>
                </a:extLst>
              </p:cNvPr>
              <p:cNvSpPr/>
              <p:nvPr/>
            </p:nvSpPr>
            <p:spPr>
              <a:xfrm>
                <a:off x="919117" y="198845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DBDA6A3-88A7-4B99-8F70-B92B0748D649}"/>
                  </a:ext>
                </a:extLst>
              </p:cNvPr>
              <p:cNvSpPr/>
              <p:nvPr/>
            </p:nvSpPr>
            <p:spPr>
              <a:xfrm>
                <a:off x="1089298" y="2202455"/>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CDDE3309-9A18-4E35-AD77-E67FD1D6A6EA}"/>
                  </a:ext>
                </a:extLst>
              </p:cNvPr>
              <p:cNvSpPr/>
              <p:nvPr/>
            </p:nvSpPr>
            <p:spPr>
              <a:xfrm>
                <a:off x="1446167" y="242660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92E416C-41BA-40A7-8AE1-72B37450D988}"/>
                  </a:ext>
                </a:extLst>
              </p:cNvPr>
              <p:cNvSpPr/>
              <p:nvPr/>
            </p:nvSpPr>
            <p:spPr>
              <a:xfrm>
                <a:off x="1361938" y="264736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a:extLst>
                  <a:ext uri="{FF2B5EF4-FFF2-40B4-BE49-F238E27FC236}">
                    <a16:creationId xmlns:a16="http://schemas.microsoft.com/office/drawing/2014/main" id="{050E12A2-996D-4C74-8A8E-A1E621DE00C8}"/>
                  </a:ext>
                </a:extLst>
              </p:cNvPr>
              <p:cNvSpPr/>
              <p:nvPr/>
            </p:nvSpPr>
            <p:spPr>
              <a:xfrm>
                <a:off x="1595574" y="2664324"/>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a:extLst>
                  <a:ext uri="{FF2B5EF4-FFF2-40B4-BE49-F238E27FC236}">
                    <a16:creationId xmlns:a16="http://schemas.microsoft.com/office/drawing/2014/main" id="{BF6208A6-E297-447F-B4CD-2892D9FD3A1A}"/>
                  </a:ext>
                </a:extLst>
              </p:cNvPr>
              <p:cNvSpPr/>
              <p:nvPr/>
            </p:nvSpPr>
            <p:spPr>
              <a:xfrm>
                <a:off x="1764754" y="1982291"/>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51163447-685D-4CE6-B9B3-C6BB062EA8E1}"/>
                  </a:ext>
                </a:extLst>
              </p:cNvPr>
              <p:cNvSpPr/>
              <p:nvPr/>
            </p:nvSpPr>
            <p:spPr>
              <a:xfrm>
                <a:off x="2020023" y="224155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4480419C-49CC-410A-9963-1220A006B720}"/>
                  </a:ext>
                </a:extLst>
              </p:cNvPr>
              <p:cNvSpPr/>
              <p:nvPr/>
            </p:nvSpPr>
            <p:spPr>
              <a:xfrm>
                <a:off x="1989360" y="2015631"/>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654ADA77-01A3-43F1-B9D0-9206B4276A40}"/>
                  </a:ext>
                </a:extLst>
              </p:cNvPr>
              <p:cNvSpPr/>
              <p:nvPr/>
            </p:nvSpPr>
            <p:spPr>
              <a:xfrm>
                <a:off x="1808203" y="220245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09BF4010-3C4A-41EC-BED2-CADB9FBE29D1}"/>
                  </a:ext>
                </a:extLst>
              </p:cNvPr>
              <p:cNvSpPr/>
              <p:nvPr/>
            </p:nvSpPr>
            <p:spPr>
              <a:xfrm>
                <a:off x="1157617" y="199109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8" name="그룹 107">
              <a:extLst>
                <a:ext uri="{FF2B5EF4-FFF2-40B4-BE49-F238E27FC236}">
                  <a16:creationId xmlns:a16="http://schemas.microsoft.com/office/drawing/2014/main" id="{09ADCD24-0610-4AC6-A8CA-C6C5EFBDC7B6}"/>
                </a:ext>
              </a:extLst>
            </p:cNvPr>
            <p:cNvGrpSpPr/>
            <p:nvPr/>
          </p:nvGrpSpPr>
          <p:grpSpPr>
            <a:xfrm>
              <a:off x="1041537" y="3953634"/>
              <a:ext cx="1533332" cy="1183264"/>
              <a:chOff x="1010065" y="4563292"/>
              <a:chExt cx="1533332" cy="1183264"/>
            </a:xfrm>
          </p:grpSpPr>
          <p:sp>
            <p:nvSpPr>
              <p:cNvPr id="82" name="직사각형 81">
                <a:extLst>
                  <a:ext uri="{FF2B5EF4-FFF2-40B4-BE49-F238E27FC236}">
                    <a16:creationId xmlns:a16="http://schemas.microsoft.com/office/drawing/2014/main" id="{3A472165-76A0-4DD7-B6CD-C63A6C13E6CE}"/>
                  </a:ext>
                </a:extLst>
              </p:cNvPr>
              <p:cNvSpPr/>
              <p:nvPr/>
            </p:nvSpPr>
            <p:spPr>
              <a:xfrm>
                <a:off x="1262291" y="5180358"/>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직사각형 83">
                <a:extLst>
                  <a:ext uri="{FF2B5EF4-FFF2-40B4-BE49-F238E27FC236}">
                    <a16:creationId xmlns:a16="http://schemas.microsoft.com/office/drawing/2014/main" id="{CB23ABC3-09F8-484F-99A8-C67849E7867D}"/>
                  </a:ext>
                </a:extLst>
              </p:cNvPr>
              <p:cNvSpPr/>
              <p:nvPr/>
            </p:nvSpPr>
            <p:spPr>
              <a:xfrm>
                <a:off x="1471199" y="4869026"/>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37494551-C75B-4327-809A-EAB0AF18882E}"/>
                  </a:ext>
                </a:extLst>
              </p:cNvPr>
              <p:cNvSpPr/>
              <p:nvPr/>
            </p:nvSpPr>
            <p:spPr>
              <a:xfrm>
                <a:off x="1709739" y="527093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EF35E9C9-2F18-4732-A6F0-0096CE70AE3B}"/>
                  </a:ext>
                </a:extLst>
              </p:cNvPr>
              <p:cNvSpPr/>
              <p:nvPr/>
            </p:nvSpPr>
            <p:spPr>
              <a:xfrm>
                <a:off x="2048309" y="482630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E2EF3C36-6ACE-465B-BA63-19CA4AA5E0D3}"/>
                  </a:ext>
                </a:extLst>
              </p:cNvPr>
              <p:cNvSpPr/>
              <p:nvPr/>
            </p:nvSpPr>
            <p:spPr>
              <a:xfrm>
                <a:off x="2201180" y="5116632"/>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6F17E39-80C2-4CC3-9CBC-801DDDF79171}"/>
                  </a:ext>
                </a:extLst>
              </p:cNvPr>
              <p:cNvCxnSpPr>
                <a:cxnSpLocks/>
              </p:cNvCxnSpPr>
              <p:nvPr/>
            </p:nvCxnSpPr>
            <p:spPr>
              <a:xfrm>
                <a:off x="1010065" y="5641638"/>
                <a:ext cx="1533332"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3281F125-8863-4445-B599-8F4095BB0ADE}"/>
                  </a:ext>
                </a:extLst>
              </p:cNvPr>
              <p:cNvCxnSpPr>
                <a:cxnSpLocks/>
              </p:cNvCxnSpPr>
              <p:nvPr/>
            </p:nvCxnSpPr>
            <p:spPr>
              <a:xfrm flipV="1">
                <a:off x="1109584" y="4563292"/>
                <a:ext cx="0" cy="1183264"/>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7" name="그룹 106">
              <a:extLst>
                <a:ext uri="{FF2B5EF4-FFF2-40B4-BE49-F238E27FC236}">
                  <a16:creationId xmlns:a16="http://schemas.microsoft.com/office/drawing/2014/main" id="{1E389FC9-E6ED-4EEC-A0DD-FA49C448E79C}"/>
                </a:ext>
              </a:extLst>
            </p:cNvPr>
            <p:cNvGrpSpPr/>
            <p:nvPr/>
          </p:nvGrpSpPr>
          <p:grpSpPr>
            <a:xfrm>
              <a:off x="4228443" y="4102262"/>
              <a:ext cx="1442362" cy="1062680"/>
              <a:chOff x="3845827" y="4530763"/>
              <a:chExt cx="1442362" cy="1062680"/>
            </a:xfrm>
          </p:grpSpPr>
          <p:sp>
            <p:nvSpPr>
              <p:cNvPr id="93" name="타원 92">
                <a:extLst>
                  <a:ext uri="{FF2B5EF4-FFF2-40B4-BE49-F238E27FC236}">
                    <a16:creationId xmlns:a16="http://schemas.microsoft.com/office/drawing/2014/main" id="{9EA80274-A95A-4B5B-8367-329B3246D83B}"/>
                  </a:ext>
                </a:extLst>
              </p:cNvPr>
              <p:cNvSpPr/>
              <p:nvPr/>
            </p:nvSpPr>
            <p:spPr>
              <a:xfrm>
                <a:off x="4315009" y="4818788"/>
                <a:ext cx="486631" cy="48663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4" name="타원 93">
                <a:extLst>
                  <a:ext uri="{FF2B5EF4-FFF2-40B4-BE49-F238E27FC236}">
                    <a16:creationId xmlns:a16="http://schemas.microsoft.com/office/drawing/2014/main" id="{48490B45-CB2F-44A3-B5BD-78D47C949AB7}"/>
                  </a:ext>
                </a:extLst>
              </p:cNvPr>
              <p:cNvSpPr/>
              <p:nvPr/>
            </p:nvSpPr>
            <p:spPr>
              <a:xfrm>
                <a:off x="4026984" y="4530763"/>
                <a:ext cx="1062680" cy="106268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직사각형 94">
                <a:extLst>
                  <a:ext uri="{FF2B5EF4-FFF2-40B4-BE49-F238E27FC236}">
                    <a16:creationId xmlns:a16="http://schemas.microsoft.com/office/drawing/2014/main" id="{7F90852A-CCFD-442D-AAF8-611F3A81DA1B}"/>
                  </a:ext>
                </a:extLst>
              </p:cNvPr>
              <p:cNvSpPr/>
              <p:nvPr/>
            </p:nvSpPr>
            <p:spPr>
              <a:xfrm>
                <a:off x="4470983" y="4973767"/>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75306E6D-6DB9-4095-A944-CCB5506C1E8F}"/>
                  </a:ext>
                </a:extLst>
              </p:cNvPr>
              <p:cNvSpPr/>
              <p:nvPr/>
            </p:nvSpPr>
            <p:spPr>
              <a:xfrm>
                <a:off x="4272815" y="5281867"/>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A0E14834-06FF-4F8C-A112-018E2F05B32F}"/>
                  </a:ext>
                </a:extLst>
              </p:cNvPr>
              <p:cNvSpPr/>
              <p:nvPr/>
            </p:nvSpPr>
            <p:spPr>
              <a:xfrm>
                <a:off x="4781217" y="511235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BE802E82-3A85-4655-A217-4C8E1BA84F4F}"/>
                  </a:ext>
                </a:extLst>
              </p:cNvPr>
              <p:cNvSpPr/>
              <p:nvPr/>
            </p:nvSpPr>
            <p:spPr>
              <a:xfrm>
                <a:off x="4225500" y="4688752"/>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직사각형 98">
                <a:extLst>
                  <a:ext uri="{FF2B5EF4-FFF2-40B4-BE49-F238E27FC236}">
                    <a16:creationId xmlns:a16="http://schemas.microsoft.com/office/drawing/2014/main" id="{431A5096-5080-4B3B-97B8-472E3A07DC6F}"/>
                  </a:ext>
                </a:extLst>
              </p:cNvPr>
              <p:cNvSpPr/>
              <p:nvPr/>
            </p:nvSpPr>
            <p:spPr>
              <a:xfrm>
                <a:off x="5107032" y="4605206"/>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직사각형 99">
                <a:extLst>
                  <a:ext uri="{FF2B5EF4-FFF2-40B4-BE49-F238E27FC236}">
                    <a16:creationId xmlns:a16="http://schemas.microsoft.com/office/drawing/2014/main" id="{DC68D2AA-9FE7-4F38-BCC1-9F6780BB8EF1}"/>
                  </a:ext>
                </a:extLst>
              </p:cNvPr>
              <p:cNvSpPr/>
              <p:nvPr/>
            </p:nvSpPr>
            <p:spPr>
              <a:xfrm>
                <a:off x="3845827" y="5268273"/>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2" name="그룹 111">
              <a:extLst>
                <a:ext uri="{FF2B5EF4-FFF2-40B4-BE49-F238E27FC236}">
                  <a16:creationId xmlns:a16="http://schemas.microsoft.com/office/drawing/2014/main" id="{2638471A-9E1D-49A6-8412-7B533A99F89B}"/>
                </a:ext>
              </a:extLst>
            </p:cNvPr>
            <p:cNvGrpSpPr/>
            <p:nvPr/>
          </p:nvGrpSpPr>
          <p:grpSpPr>
            <a:xfrm>
              <a:off x="7182662" y="3783844"/>
              <a:ext cx="1558161" cy="1573711"/>
              <a:chOff x="6865301" y="3870960"/>
              <a:chExt cx="1558161" cy="1573711"/>
            </a:xfrm>
          </p:grpSpPr>
          <p:pic>
            <p:nvPicPr>
              <p:cNvPr id="3" name="그림 2">
                <a:extLst>
                  <a:ext uri="{FF2B5EF4-FFF2-40B4-BE49-F238E27FC236}">
                    <a16:creationId xmlns:a16="http://schemas.microsoft.com/office/drawing/2014/main" id="{D8E4E4B9-30CE-4C1E-A838-96D848460986}"/>
                  </a:ext>
                </a:extLst>
              </p:cNvPr>
              <p:cNvPicPr>
                <a:picLocks noChangeAspect="1"/>
              </p:cNvPicPr>
              <p:nvPr/>
            </p:nvPicPr>
            <p:blipFill rotWithShape="1">
              <a:blip r:embed="rId3"/>
              <a:srcRect b="5594"/>
              <a:stretch/>
            </p:blipFill>
            <p:spPr>
              <a:xfrm>
                <a:off x="6865301" y="3870960"/>
                <a:ext cx="1558161" cy="1573711"/>
              </a:xfrm>
              <a:prstGeom prst="rect">
                <a:avLst/>
              </a:prstGeom>
            </p:spPr>
          </p:pic>
          <p:sp>
            <p:nvSpPr>
              <p:cNvPr id="101" name="직사각형 100">
                <a:extLst>
                  <a:ext uri="{FF2B5EF4-FFF2-40B4-BE49-F238E27FC236}">
                    <a16:creationId xmlns:a16="http://schemas.microsoft.com/office/drawing/2014/main" id="{A58AB591-8CCB-4796-87AA-5F25B93B61AE}"/>
                  </a:ext>
                </a:extLst>
              </p:cNvPr>
              <p:cNvSpPr/>
              <p:nvPr/>
            </p:nvSpPr>
            <p:spPr>
              <a:xfrm>
                <a:off x="7105316" y="4154107"/>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129DE443-46A1-4575-BE10-D816A72F4384}"/>
                  </a:ext>
                </a:extLst>
              </p:cNvPr>
              <p:cNvSpPr/>
              <p:nvPr/>
            </p:nvSpPr>
            <p:spPr>
              <a:xfrm>
                <a:off x="6883155" y="4472713"/>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F3BAFBBF-44E3-4A8C-8192-84BC26216AB6}"/>
                  </a:ext>
                </a:extLst>
              </p:cNvPr>
              <p:cNvSpPr/>
              <p:nvPr/>
            </p:nvSpPr>
            <p:spPr>
              <a:xfrm>
                <a:off x="7781193" y="4063528"/>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7C9ABCA5-1C45-4ED8-B170-6E878B375BCF}"/>
                  </a:ext>
                </a:extLst>
              </p:cNvPr>
              <p:cNvSpPr/>
              <p:nvPr/>
            </p:nvSpPr>
            <p:spPr>
              <a:xfrm>
                <a:off x="7644381" y="5044427"/>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5" name="직사각형 104">
                <a:extLst>
                  <a:ext uri="{FF2B5EF4-FFF2-40B4-BE49-F238E27FC236}">
                    <a16:creationId xmlns:a16="http://schemas.microsoft.com/office/drawing/2014/main" id="{8F1C1D7E-1687-423B-ADB7-572547DF4316}"/>
                  </a:ext>
                </a:extLst>
              </p:cNvPr>
              <p:cNvSpPr/>
              <p:nvPr/>
            </p:nvSpPr>
            <p:spPr>
              <a:xfrm>
                <a:off x="7962350" y="4597298"/>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직사각형 105">
                <a:extLst>
                  <a:ext uri="{FF2B5EF4-FFF2-40B4-BE49-F238E27FC236}">
                    <a16:creationId xmlns:a16="http://schemas.microsoft.com/office/drawing/2014/main" id="{699D2066-B3DF-4AF0-8E98-A527798C9085}"/>
                  </a:ext>
                </a:extLst>
              </p:cNvPr>
              <p:cNvSpPr/>
              <p:nvPr/>
            </p:nvSpPr>
            <p:spPr>
              <a:xfrm>
                <a:off x="7440158" y="497376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13" name="TextBox 112">
              <a:extLst>
                <a:ext uri="{FF2B5EF4-FFF2-40B4-BE49-F238E27FC236}">
                  <a16:creationId xmlns:a16="http://schemas.microsoft.com/office/drawing/2014/main" id="{9009A024-49B3-4C43-B0EB-C7CAAD7BB2E9}"/>
                </a:ext>
              </a:extLst>
            </p:cNvPr>
            <p:cNvSpPr txBox="1"/>
            <p:nvPr/>
          </p:nvSpPr>
          <p:spPr>
            <a:xfrm>
              <a:off x="1075002" y="3169407"/>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Nhóm</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4" name="TextBox 113">
              <a:extLst>
                <a:ext uri="{FF2B5EF4-FFF2-40B4-BE49-F238E27FC236}">
                  <a16:creationId xmlns:a16="http://schemas.microsoft.com/office/drawing/2014/main" id="{796ACFB3-CADE-4451-90B4-550DA23D5DE4}"/>
                </a:ext>
              </a:extLst>
            </p:cNvPr>
            <p:cNvSpPr txBox="1"/>
            <p:nvPr/>
          </p:nvSpPr>
          <p:spPr>
            <a:xfrm>
              <a:off x="4159969" y="3169407"/>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Liên</a:t>
              </a:r>
              <a:r>
                <a:rPr lang="en-US" altLang="ko-KR" sz="1300" dirty="0">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kết</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5" name="TextBox 114">
              <a:extLst>
                <a:ext uri="{FF2B5EF4-FFF2-40B4-BE49-F238E27FC236}">
                  <a16:creationId xmlns:a16="http://schemas.microsoft.com/office/drawing/2014/main" id="{3E768E01-3289-4003-A1C1-3FB17CC29A46}"/>
                </a:ext>
              </a:extLst>
            </p:cNvPr>
            <p:cNvSpPr txBox="1"/>
            <p:nvPr/>
          </p:nvSpPr>
          <p:spPr>
            <a:xfrm>
              <a:off x="7211001" y="3169407"/>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Lưới</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6" name="TextBox 115">
              <a:extLst>
                <a:ext uri="{FF2B5EF4-FFF2-40B4-BE49-F238E27FC236}">
                  <a16:creationId xmlns:a16="http://schemas.microsoft.com/office/drawing/2014/main" id="{3A20CAB9-54AD-46B2-9A3A-4BA6CD548E94}"/>
                </a:ext>
              </a:extLst>
            </p:cNvPr>
            <p:cNvSpPr txBox="1"/>
            <p:nvPr/>
          </p:nvSpPr>
          <p:spPr>
            <a:xfrm>
              <a:off x="1075002" y="5363980"/>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ea typeface="SamsungOne-700" panose="020B0803030303020204" pitchFamily="34" charset="0"/>
                  <a:cs typeface="Times New Roman" panose="02020603050405020304" pitchFamily="18" charset="0"/>
                </a:rPr>
                <a:t>Trục</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7" name="TextBox 116">
              <a:extLst>
                <a:ext uri="{FF2B5EF4-FFF2-40B4-BE49-F238E27FC236}">
                  <a16:creationId xmlns:a16="http://schemas.microsoft.com/office/drawing/2014/main" id="{FD2838A6-E458-4C96-98AE-2DAE8B30DDDD}"/>
                </a:ext>
              </a:extLst>
            </p:cNvPr>
            <p:cNvSpPr txBox="1"/>
            <p:nvPr/>
          </p:nvSpPr>
          <p:spPr>
            <a:xfrm>
              <a:off x="3965194" y="5363980"/>
              <a:ext cx="1928153"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700" panose="020B0803030303020204" pitchFamily="34" charset="0"/>
                  <a:cs typeface="Times New Roman" panose="02020603050405020304" pitchFamily="18" charset="0"/>
                </a:rPr>
                <a:t>Chu </a:t>
              </a: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kỳ</a:t>
              </a:r>
              <a:r>
                <a:rPr lang="en-US" altLang="ko-KR" sz="1300" dirty="0">
                  <a:solidFill>
                    <a:schemeClr val="tx1">
                      <a:lumMod val="85000"/>
                      <a:lumOff val="15000"/>
                    </a:schemeClr>
                  </a:solidFill>
                  <a:latin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và</a:t>
              </a:r>
              <a:r>
                <a:rPr lang="en-US" altLang="ko-KR" sz="1300" dirty="0">
                  <a:solidFill>
                    <a:schemeClr val="tx1">
                      <a:lumMod val="85000"/>
                      <a:lumOff val="15000"/>
                    </a:schemeClr>
                  </a:solidFill>
                  <a:latin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Mục</a:t>
              </a:r>
              <a:r>
                <a:rPr lang="en-US" altLang="ko-KR" sz="1300" dirty="0">
                  <a:solidFill>
                    <a:schemeClr val="tx1">
                      <a:lumMod val="85000"/>
                      <a:lumOff val="15000"/>
                    </a:schemeClr>
                  </a:solidFill>
                  <a:latin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tiêu</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sp>
          <p:nvSpPr>
            <p:cNvPr id="118" name="TextBox 117">
              <a:extLst>
                <a:ext uri="{FF2B5EF4-FFF2-40B4-BE49-F238E27FC236}">
                  <a16:creationId xmlns:a16="http://schemas.microsoft.com/office/drawing/2014/main" id="{19163BE3-A93C-4944-B2E4-8600ADC500DC}"/>
                </a:ext>
              </a:extLst>
            </p:cNvPr>
            <p:cNvSpPr txBox="1"/>
            <p:nvPr/>
          </p:nvSpPr>
          <p:spPr>
            <a:xfrm>
              <a:off x="7291094" y="5363980"/>
              <a:ext cx="1533332" cy="292388"/>
            </a:xfrm>
            <a:prstGeom prst="rect">
              <a:avLst/>
            </a:prstGeom>
            <a:noFill/>
          </p:spPr>
          <p:txBody>
            <a:bodyPr wrap="square" rtlCol="0">
              <a:spAutoFit/>
            </a:bodyPr>
            <a:lstStyle/>
            <a:p>
              <a:pPr algn="ct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Ẩn</a:t>
              </a:r>
              <a:r>
                <a:rPr lang="en-US" altLang="ko-KR" sz="1300" dirty="0">
                  <a:solidFill>
                    <a:schemeClr val="tx1">
                      <a:lumMod val="85000"/>
                      <a:lumOff val="15000"/>
                    </a:schemeClr>
                  </a:solidFill>
                  <a:latin typeface="SamsungOne-700" panose="020B08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700" panose="020B0803030303020204" pitchFamily="34" charset="0"/>
                  <a:cs typeface="Times New Roman" panose="02020603050405020304" pitchFamily="18" charset="0"/>
                </a:rPr>
                <a:t>dụ</a:t>
              </a:r>
              <a:endParaRPr lang="ko-KR" altLang="en-US" sz="1300" dirty="0">
                <a:solidFill>
                  <a:schemeClr val="tx1">
                    <a:lumMod val="85000"/>
                    <a:lumOff val="15000"/>
                  </a:schemeClr>
                </a:solidFill>
                <a:latin typeface="SamsungOne-700" panose="020B0803030303020204" pitchFamily="34" charset="0"/>
                <a:cs typeface="Times New Roman" panose="02020603050405020304" pitchFamily="18" charset="0"/>
              </a:endParaRPr>
            </a:p>
          </p:txBody>
        </p:sp>
      </p:grpSp>
      <p:grpSp>
        <p:nvGrpSpPr>
          <p:cNvPr id="119" name="그룹 11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20" name="직사각형 11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Phụ </a:t>
              </a:r>
              <a:r>
                <a:rPr lang="en-US" altLang="ko-KR" b="1" dirty="0" err="1">
                  <a:solidFill>
                    <a:prstClr val="white"/>
                  </a:solidFill>
                  <a:latin typeface="iCiel Samsung Sharp Sans Medium" pitchFamily="2" charset="77"/>
                  <a:cs typeface="iCiel Samsung Sharp Sans Medium" pitchFamily="2" charset="77"/>
                </a:rPr>
                <a:t>lục</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Giấy</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ghi</a:t>
              </a:r>
              <a:r>
                <a:rPr lang="en-US" altLang="ko-KR" b="1" dirty="0">
                  <a:solidFill>
                    <a:prstClr val="white"/>
                  </a:solidFill>
                  <a:latin typeface="iCiel Samsung Sharp Sans Medium" pitchFamily="2" charset="77"/>
                  <a:cs typeface="iCiel Samsung Sharp Sans Medium" pitchFamily="2" charset="77"/>
                </a:rPr>
                <a:t> </a:t>
              </a:r>
              <a:r>
                <a:rPr lang="en-US" altLang="ko-KR" b="1" dirty="0" err="1">
                  <a:solidFill>
                    <a:prstClr val="white"/>
                  </a:solidFill>
                  <a:latin typeface="iCiel Samsung Sharp Sans Medium" pitchFamily="2" charset="77"/>
                  <a:cs typeface="iCiel Samsung Sharp Sans Medium" pitchFamily="2" charset="77"/>
                </a:rPr>
                <a:t>chú</a:t>
              </a:r>
              <a:endParaRPr lang="en-US" altLang="ko-KR" b="1" dirty="0">
                <a:solidFill>
                  <a:prstClr val="white"/>
                </a:solidFill>
                <a:latin typeface="iCiel Samsung Sharp Sans Medium" pitchFamily="2" charset="77"/>
                <a:cs typeface="iCiel Samsung Sharp Sans Medium" pitchFamily="2" charset="77"/>
              </a:endParaRPr>
            </a:p>
          </p:txBody>
        </p:sp>
        <p:sp>
          <p:nvSpPr>
            <p:cNvPr id="121" name="직사각형 12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2434617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5756"/>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408238"/>
            <a:ext cx="8628470" cy="2858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Định nghĩa</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Lập bản đồ trải nghiệm là một phương pháp xây dựng trải nghiệm lý tưởng cho khách hàng. Khi áp dụng giải pháp cho vấn đề, giải pháp đó sẽ sắp xếp tất cả các yếu tố cần thiết để mang lại trải nghiệm lý tưởng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nhất. Bằng cách lập bản đồ, bạn sẽ biết được giải pháp này dành cho ai, được thực hiện khi nào, theo cách nào, mang lại lợi ích gì.</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điều cần xem xét khi Lập bản đồ trải nghiệm</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nhớ rằng đối tượng của Lập bản đồ trải nghiệm là đối tượng đại diện. Hãy suy nghĩ về trải nghiệm dưới góc độ của khách hàng.</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Giải pháp không phải là một điều kỳ diệu sẽ xảy ra ngay lập tức. Giải pháp là những trải nghiệm và là một chuỗi những thời điểm. Bằng cách lập bản đồ trải nghiệm, hãy kiểm tra xem có đúng là bạn đã thiết kế được một giải pháp hay không sau khi tìm đúng thời điểm, địa điểm và con người cho giải pháp đó.</a:t>
            </a:r>
          </a:p>
        </p:txBody>
      </p:sp>
      <p:grpSp>
        <p:nvGrpSpPr>
          <p:cNvPr id="12" name="그룹 1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5" name="직사각형 14">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2602929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402511"/>
            <a:ext cx="8628470" cy="3469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Cách lập bản đồ trải nghiệm</a:t>
            </a:r>
          </a:p>
          <a:p>
            <a:pPr marL="5683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Quyết định toàn bộ bối cảnh của tình huống và nghĩ xem các điểm tiếp xúc được liên kết theo thứ tự nào. </a:t>
            </a:r>
          </a:p>
          <a:p>
            <a:pPr marL="5683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Đặt các hành động đã dự đoán ở mỗi điểm tiếp xúc.</a:t>
            </a:r>
          </a:p>
          <a:p>
            <a:pPr marL="5683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Để tạo mối quan hệ và hiểu rõ hơn, hãy hình dung các điểm tiếp xúc và các sự kiện hiện tại và gộp chúng lại thành một câu chuyện thống nhất.</a:t>
            </a:r>
          </a:p>
          <a:p>
            <a:pPr marL="5683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4) Sau khi đã có được cái nhìn toàn diện, hãy tìm hiểu xem vấn đề hiện tại có thể thay đổi thế nào nếu thực hiện giải pháp từ ý tưởng mà bạn đã chọn. </a:t>
            </a:r>
          </a:p>
          <a:p>
            <a:pPr marL="10255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Giải pháp này có thật sự cần thiết với khách hàng không?</a:t>
            </a:r>
          </a:p>
          <a:p>
            <a:pPr marL="10255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Phần áp dụng giải pháp có phải là điểm tiếp xúc phù hợp nhất cho giải pháp không?</a:t>
            </a:r>
          </a:p>
          <a:p>
            <a:pPr marL="10255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giải pháp có hiệu quả, cần làm gì trước và sau khi thực hiện giải pháp?</a:t>
            </a:r>
          </a:p>
          <a:p>
            <a:pPr marL="5683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5) Tìm cách cải thiện giải pháp.</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307644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Lập</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đồ</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trải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Rectangle 12">
            <a:extLst>
              <a:ext uri="{FF2B5EF4-FFF2-40B4-BE49-F238E27FC236}">
                <a16:creationId xmlns:a16="http://schemas.microsoft.com/office/drawing/2014/main" id="{8511097E-0FE5-4D28-A239-D887F7D9D6D9}"/>
              </a:ext>
            </a:extLst>
          </p:cNvPr>
          <p:cNvSpPr/>
          <p:nvPr/>
        </p:nvSpPr>
        <p:spPr>
          <a:xfrm>
            <a:off x="712560" y="2402510"/>
            <a:ext cx="8628470"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tùy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30238" indent="-180975">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xúc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4" name="Group 3">
            <a:extLst>
              <a:ext uri="{FF2B5EF4-FFF2-40B4-BE49-F238E27FC236}">
                <a16:creationId xmlns:a16="http://schemas.microsoft.com/office/drawing/2014/main" id="{7FAB9112-C13D-42B3-AB6C-AFB86377C7D6}"/>
              </a:ext>
            </a:extLst>
          </p:cNvPr>
          <p:cNvGrpSpPr/>
          <p:nvPr/>
        </p:nvGrpSpPr>
        <p:grpSpPr>
          <a:xfrm>
            <a:off x="4138512" y="2844648"/>
            <a:ext cx="4570535" cy="2969771"/>
            <a:chOff x="2336092" y="3206663"/>
            <a:chExt cx="4572000" cy="2970723"/>
          </a:xfrm>
        </p:grpSpPr>
        <p:sp>
          <p:nvSpPr>
            <p:cNvPr id="9" name="object 2">
              <a:extLst>
                <a:ext uri="{FF2B5EF4-FFF2-40B4-BE49-F238E27FC236}">
                  <a16:creationId xmlns:a16="http://schemas.microsoft.com/office/drawing/2014/main" id="{B55EAEA7-FCC6-4572-987C-6F5E7E989A98}"/>
                </a:ext>
              </a:extLst>
            </p:cNvPr>
            <p:cNvSpPr/>
            <p:nvPr/>
          </p:nvSpPr>
          <p:spPr>
            <a:xfrm>
              <a:off x="2336092" y="3206663"/>
              <a:ext cx="4572000" cy="2970723"/>
            </a:xfrm>
            <a:prstGeom prst="rect">
              <a:avLst/>
            </a:prstGeom>
            <a:blipFill>
              <a:blip r:embed="rId3" cstate="print"/>
              <a:stretch>
                <a:fillRect l="-16764" t="-45593" r="-16461" b="-141781"/>
              </a:stretch>
            </a:blipFill>
          </p:spPr>
          <p:txBody>
            <a:bodyPr wrap="square" lIns="0" tIns="0" rIns="0" bIns="0" rtlCol="0"/>
            <a:lstStyle/>
            <a:p>
              <a:endParaRPr sz="1799"/>
            </a:p>
          </p:txBody>
        </p:sp>
        <p:sp>
          <p:nvSpPr>
            <p:cNvPr id="11" name="TextBox 10">
              <a:extLst>
                <a:ext uri="{FF2B5EF4-FFF2-40B4-BE49-F238E27FC236}">
                  <a16:creationId xmlns:a16="http://schemas.microsoft.com/office/drawing/2014/main" id="{F3AC6DEB-AFF7-4CA2-9224-F8E368153896}"/>
                </a:ext>
              </a:extLst>
            </p:cNvPr>
            <p:cNvSpPr txBox="1"/>
            <p:nvPr/>
          </p:nvSpPr>
          <p:spPr>
            <a:xfrm>
              <a:off x="3110976" y="5941630"/>
              <a:ext cx="221285" cy="92363"/>
            </a:xfrm>
            <a:prstGeom prst="rect">
              <a:avLst/>
            </a:prstGeom>
            <a:solidFill>
              <a:srgbClr val="F1F1F1"/>
            </a:solidFill>
          </p:spPr>
          <p:txBody>
            <a:bodyPr wrap="none" lIns="0" tIns="0" rIns="0" bIns="0" rtlCol="0">
              <a:spAutoFit/>
            </a:bodyPr>
            <a:lstStyle/>
            <a:p>
              <a:r>
                <a:rPr lang="en-US" altLang="ko-KR" sz="600" dirty="0"/>
                <a:t>Lo </a:t>
              </a:r>
              <a:r>
                <a:rPr lang="en-US" altLang="ko-KR" sz="600" dirty="0" err="1"/>
                <a:t>lắng</a:t>
              </a:r>
              <a:endParaRPr lang="ko-KR" altLang="en-US" sz="600" dirty="0"/>
            </a:p>
          </p:txBody>
        </p:sp>
        <p:sp>
          <p:nvSpPr>
            <p:cNvPr id="12" name="TextBox 11">
              <a:extLst>
                <a:ext uri="{FF2B5EF4-FFF2-40B4-BE49-F238E27FC236}">
                  <a16:creationId xmlns:a16="http://schemas.microsoft.com/office/drawing/2014/main" id="{AB38623C-012A-41D9-9CB5-341AE0FB6800}"/>
                </a:ext>
              </a:extLst>
            </p:cNvPr>
            <p:cNvSpPr txBox="1"/>
            <p:nvPr/>
          </p:nvSpPr>
          <p:spPr>
            <a:xfrm>
              <a:off x="3814238" y="5941630"/>
              <a:ext cx="267788" cy="92363"/>
            </a:xfrm>
            <a:prstGeom prst="rect">
              <a:avLst/>
            </a:prstGeom>
            <a:solidFill>
              <a:srgbClr val="F1F1F1"/>
            </a:solidFill>
          </p:spPr>
          <p:txBody>
            <a:bodyPr wrap="none" lIns="0" tIns="0" rIns="0" bIns="0" rtlCol="0">
              <a:spAutoFit/>
            </a:bodyPr>
            <a:lstStyle/>
            <a:p>
              <a:r>
                <a:rPr lang="en-US" altLang="ko-KR" sz="600" dirty="0" err="1"/>
                <a:t>Hỗn</a:t>
              </a:r>
              <a:r>
                <a:rPr lang="en-US" altLang="ko-KR" sz="600" dirty="0"/>
                <a:t> </a:t>
              </a:r>
              <a:r>
                <a:rPr lang="en-US" altLang="ko-KR" sz="600" dirty="0" err="1"/>
                <a:t>độn</a:t>
              </a:r>
              <a:endParaRPr lang="ko-KR" altLang="en-US" sz="600" dirty="0"/>
            </a:p>
          </p:txBody>
        </p:sp>
        <p:sp>
          <p:nvSpPr>
            <p:cNvPr id="13" name="TextBox 12">
              <a:extLst>
                <a:ext uri="{FF2B5EF4-FFF2-40B4-BE49-F238E27FC236}">
                  <a16:creationId xmlns:a16="http://schemas.microsoft.com/office/drawing/2014/main" id="{94A95536-71A0-406D-BD3D-F7109D411187}"/>
                </a:ext>
              </a:extLst>
            </p:cNvPr>
            <p:cNvSpPr txBox="1"/>
            <p:nvPr/>
          </p:nvSpPr>
          <p:spPr>
            <a:xfrm>
              <a:off x="4527025" y="5941630"/>
              <a:ext cx="267788" cy="92363"/>
            </a:xfrm>
            <a:prstGeom prst="rect">
              <a:avLst/>
            </a:prstGeom>
            <a:solidFill>
              <a:srgbClr val="F1F1F1"/>
            </a:solidFill>
          </p:spPr>
          <p:txBody>
            <a:bodyPr wrap="none" lIns="0" tIns="0" rIns="0" bIns="0" rtlCol="0">
              <a:spAutoFit/>
            </a:bodyPr>
            <a:lstStyle/>
            <a:p>
              <a:r>
                <a:rPr lang="en-US" altLang="ko-KR" sz="600" dirty="0" err="1"/>
                <a:t>Khó</a:t>
              </a:r>
              <a:r>
                <a:rPr lang="en-US" altLang="ko-KR" sz="600" dirty="0"/>
                <a:t> chịu</a:t>
              </a:r>
              <a:endParaRPr lang="ko-KR" altLang="en-US" sz="600" dirty="0"/>
            </a:p>
          </p:txBody>
        </p:sp>
        <p:sp>
          <p:nvSpPr>
            <p:cNvPr id="14" name="TextBox 13">
              <a:extLst>
                <a:ext uri="{FF2B5EF4-FFF2-40B4-BE49-F238E27FC236}">
                  <a16:creationId xmlns:a16="http://schemas.microsoft.com/office/drawing/2014/main" id="{FA517AE2-EDA2-4B19-82D0-F311FB074A81}"/>
                </a:ext>
              </a:extLst>
            </p:cNvPr>
            <p:cNvSpPr txBox="1"/>
            <p:nvPr/>
          </p:nvSpPr>
          <p:spPr>
            <a:xfrm>
              <a:off x="5226409" y="5941630"/>
              <a:ext cx="439839" cy="184725"/>
            </a:xfrm>
            <a:prstGeom prst="rect">
              <a:avLst/>
            </a:prstGeom>
            <a:solidFill>
              <a:srgbClr val="F1F1F1"/>
            </a:solidFill>
          </p:spPr>
          <p:txBody>
            <a:bodyPr wrap="square" lIns="0" tIns="0" rIns="0" bIns="0" rtlCol="0">
              <a:spAutoFit/>
            </a:bodyPr>
            <a:lstStyle/>
            <a:p>
              <a:r>
                <a:rPr lang="en-US" altLang="ko-KR" sz="600" dirty="0" err="1"/>
                <a:t>Căng</a:t>
              </a:r>
              <a:r>
                <a:rPr lang="en-US" altLang="ko-KR" sz="600" dirty="0"/>
                <a:t> </a:t>
              </a:r>
              <a:r>
                <a:rPr lang="en-US" altLang="ko-KR" sz="600" dirty="0" err="1"/>
                <a:t>thẳng</a:t>
              </a:r>
              <a:r>
                <a:rPr lang="en-US" altLang="ko-KR" sz="600" dirty="0"/>
                <a:t> </a:t>
              </a:r>
              <a:r>
                <a:rPr lang="en-US" altLang="ko-KR" sz="600" dirty="0" err="1"/>
                <a:t>về</a:t>
              </a:r>
              <a:r>
                <a:rPr lang="en-US" altLang="ko-KR" sz="600" dirty="0"/>
                <a:t> </a:t>
              </a:r>
              <a:r>
                <a:rPr lang="en-US" altLang="ko-KR" sz="600" dirty="0" err="1"/>
                <a:t>thể</a:t>
              </a:r>
              <a:r>
                <a:rPr lang="en-US" altLang="ko-KR" sz="600" dirty="0"/>
                <a:t> </a:t>
              </a:r>
              <a:r>
                <a:rPr lang="en-US" altLang="ko-KR" sz="600" dirty="0" err="1"/>
                <a:t>chất</a:t>
              </a:r>
              <a:endParaRPr lang="en-US" altLang="ko-KR" sz="600" dirty="0"/>
            </a:p>
          </p:txBody>
        </p:sp>
        <p:sp>
          <p:nvSpPr>
            <p:cNvPr id="15" name="TextBox 14">
              <a:extLst>
                <a:ext uri="{FF2B5EF4-FFF2-40B4-BE49-F238E27FC236}">
                  <a16:creationId xmlns:a16="http://schemas.microsoft.com/office/drawing/2014/main" id="{58CC4E5B-AE65-4002-80F6-C288EDF6BD67}"/>
                </a:ext>
              </a:extLst>
            </p:cNvPr>
            <p:cNvSpPr txBox="1"/>
            <p:nvPr/>
          </p:nvSpPr>
          <p:spPr>
            <a:xfrm>
              <a:off x="5949088" y="5941630"/>
              <a:ext cx="215300" cy="92333"/>
            </a:xfrm>
            <a:prstGeom prst="rect">
              <a:avLst/>
            </a:prstGeom>
            <a:solidFill>
              <a:srgbClr val="F1F1F1"/>
            </a:solidFill>
          </p:spPr>
          <p:txBody>
            <a:bodyPr wrap="none" lIns="0" tIns="0" rIns="0" bIns="0" rtlCol="0">
              <a:noAutofit/>
            </a:bodyPr>
            <a:lstStyle/>
            <a:p>
              <a:r>
                <a:rPr lang="en-US" altLang="ko-KR" sz="600" dirty="0" err="1"/>
                <a:t>Nhẹ</a:t>
              </a:r>
              <a:r>
                <a:rPr lang="en-US" altLang="ko-KR" sz="600" dirty="0"/>
                <a:t> </a:t>
              </a:r>
              <a:r>
                <a:rPr lang="en-US" altLang="ko-KR" sz="600" dirty="0" err="1"/>
                <a:t>nhõm</a:t>
              </a:r>
              <a:endParaRPr lang="ko-KR" altLang="en-US" sz="600" dirty="0"/>
            </a:p>
          </p:txBody>
        </p:sp>
        <p:sp>
          <p:nvSpPr>
            <p:cNvPr id="25" name="TextBox 24">
              <a:extLst>
                <a:ext uri="{FF2B5EF4-FFF2-40B4-BE49-F238E27FC236}">
                  <a16:creationId xmlns:a16="http://schemas.microsoft.com/office/drawing/2014/main" id="{337CE756-1285-4BE4-A26D-74A0F6563A27}"/>
                </a:ext>
              </a:extLst>
            </p:cNvPr>
            <p:cNvSpPr txBox="1"/>
            <p:nvPr/>
          </p:nvSpPr>
          <p:spPr>
            <a:xfrm>
              <a:off x="2763691" y="3328381"/>
              <a:ext cx="3716803" cy="184666"/>
            </a:xfrm>
            <a:prstGeom prst="rect">
              <a:avLst/>
            </a:prstGeom>
            <a:solidFill>
              <a:srgbClr val="F1F1F1"/>
            </a:solidFill>
          </p:spPr>
          <p:txBody>
            <a:bodyPr wrap="none" lIns="0" tIns="0" rIns="0" bIns="0" rtlCol="0">
              <a:noAutofit/>
            </a:bodyPr>
            <a:lstStyle/>
            <a:p>
              <a:pPr algn="ctr"/>
              <a:r>
                <a:rPr lang="vi-VN" altLang="ko-KR" sz="1200" dirty="0">
                  <a:latin typeface="Calibri" panose="020F0502020204030204" pitchFamily="34" charset="0"/>
                  <a:cs typeface="Calibri" panose="020F0502020204030204" pitchFamily="34" charset="0"/>
                </a:rPr>
                <a:t>Hành trình cảm xúc của bệnh nhân được điều trị tại bệnh viện</a:t>
              </a:r>
            </a:p>
          </p:txBody>
        </p:sp>
      </p:grpSp>
      <p:grpSp>
        <p:nvGrpSpPr>
          <p:cNvPr id="18" name="그룹 17">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4" name="직사각형 2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26" name="직사각형 25">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526620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6181811-3951-4E36-BBE0-F62CF69A98A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4" name="그룹 13">
            <a:extLst>
              <a:ext uri="{FF2B5EF4-FFF2-40B4-BE49-F238E27FC236}">
                <a16:creationId xmlns:a16="http://schemas.microsoft.com/office/drawing/2014/main" id="{FFD789D3-0613-4190-A15C-94E30D9E44BA}"/>
              </a:ext>
            </a:extLst>
          </p:cNvPr>
          <p:cNvGrpSpPr/>
          <p:nvPr/>
        </p:nvGrpSpPr>
        <p:grpSpPr>
          <a:xfrm>
            <a:off x="560209" y="2040029"/>
            <a:ext cx="8782409" cy="215375"/>
            <a:chOff x="1027113" y="2045625"/>
            <a:chExt cx="8785225" cy="215444"/>
          </a:xfrm>
        </p:grpSpPr>
        <p:sp>
          <p:nvSpPr>
            <p:cNvPr id="17" name="직사각형 16">
              <a:extLst>
                <a:ext uri="{FF2B5EF4-FFF2-40B4-BE49-F238E27FC236}">
                  <a16:creationId xmlns:a16="http://schemas.microsoft.com/office/drawing/2014/main" id="{97F0F4C7-7016-468F-B473-DF23FF0B7D1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8" name="직사각형 17">
              <a:extLst>
                <a:ext uri="{FF2B5EF4-FFF2-40B4-BE49-F238E27FC236}">
                  <a16:creationId xmlns:a16="http://schemas.microsoft.com/office/drawing/2014/main" id="{27300262-4E23-4F2E-9898-37212A7C16B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sz="1400" dirty="0">
                  <a:solidFill>
                    <a:prstClr val="black">
                      <a:lumMod val="85000"/>
                      <a:lumOff val="15000"/>
                    </a:prstClr>
                  </a:solidFill>
                  <a:latin typeface="SamsungOne-400"/>
                  <a:ea typeface="SamsungOne-400" panose="020B0503030303020204" pitchFamily="34" charset="0"/>
                </a:rPr>
                <a:t>Tư duy thiết kế là gì?</a:t>
              </a:r>
            </a:p>
          </p:txBody>
        </p:sp>
      </p:grpSp>
      <p:sp>
        <p:nvSpPr>
          <p:cNvPr id="20" name="직사각형 19">
            <a:extLst>
              <a:ext uri="{FF2B5EF4-FFF2-40B4-BE49-F238E27FC236}">
                <a16:creationId xmlns:a16="http://schemas.microsoft.com/office/drawing/2014/main" id="{14838CC4-7EA2-4F6C-8AB9-246C6C5FBCD4}"/>
              </a:ext>
            </a:extLst>
          </p:cNvPr>
          <p:cNvSpPr/>
          <p:nvPr/>
        </p:nvSpPr>
        <p:spPr>
          <a:xfrm>
            <a:off x="808106" y="2658381"/>
            <a:ext cx="8286613" cy="43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2799" b="1"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Regular" pitchFamily="2" charset="77"/>
              </a:rPr>
              <a:t>TƯ DUY KINH DOANH và TƯ DUY TRỰC GIÁC</a:t>
            </a:r>
          </a:p>
        </p:txBody>
      </p:sp>
      <p:grpSp>
        <p:nvGrpSpPr>
          <p:cNvPr id="11" name="그룹 10">
            <a:extLst>
              <a:ext uri="{FF2B5EF4-FFF2-40B4-BE49-F238E27FC236}">
                <a16:creationId xmlns:a16="http://schemas.microsoft.com/office/drawing/2014/main" id="{91CF68EE-83A1-498C-A877-7D86AEB1E731}"/>
              </a:ext>
            </a:extLst>
          </p:cNvPr>
          <p:cNvGrpSpPr/>
          <p:nvPr/>
        </p:nvGrpSpPr>
        <p:grpSpPr>
          <a:xfrm>
            <a:off x="1339420" y="2569051"/>
            <a:ext cx="7223984" cy="584013"/>
            <a:chOff x="1384300" y="3124200"/>
            <a:chExt cx="7226300" cy="584200"/>
          </a:xfrm>
        </p:grpSpPr>
        <p:cxnSp>
          <p:nvCxnSpPr>
            <p:cNvPr id="3" name="직선 연결선 2">
              <a:extLst>
                <a:ext uri="{FF2B5EF4-FFF2-40B4-BE49-F238E27FC236}">
                  <a16:creationId xmlns:a16="http://schemas.microsoft.com/office/drawing/2014/main" id="{7E4D188A-6F87-4D81-9180-DA29EEAC9125}"/>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3D38E53-838B-4209-9AAA-2E38C6C32D0F}"/>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E069C44F-1DB9-4BCC-8363-06322CE8B62F}"/>
              </a:ext>
            </a:extLst>
          </p:cNvPr>
          <p:cNvGrpSpPr/>
          <p:nvPr/>
        </p:nvGrpSpPr>
        <p:grpSpPr>
          <a:xfrm>
            <a:off x="1088169" y="3429000"/>
            <a:ext cx="7714585" cy="3120218"/>
            <a:chOff x="998317" y="3770892"/>
            <a:chExt cx="8447308" cy="3416572"/>
          </a:xfrm>
        </p:grpSpPr>
        <p:grpSp>
          <p:nvGrpSpPr>
            <p:cNvPr id="30" name="그룹 29">
              <a:extLst>
                <a:ext uri="{FF2B5EF4-FFF2-40B4-BE49-F238E27FC236}">
                  <a16:creationId xmlns:a16="http://schemas.microsoft.com/office/drawing/2014/main" id="{68FF8DA9-B481-4124-B780-8BFB0D0E5504}"/>
                </a:ext>
              </a:extLst>
            </p:cNvPr>
            <p:cNvGrpSpPr/>
            <p:nvPr/>
          </p:nvGrpSpPr>
          <p:grpSpPr>
            <a:xfrm>
              <a:off x="2778808" y="4215664"/>
              <a:ext cx="4749800" cy="2971800"/>
              <a:chOff x="3035300" y="3949021"/>
              <a:chExt cx="4749800" cy="2971800"/>
            </a:xfrm>
          </p:grpSpPr>
          <p:sp>
            <p:nvSpPr>
              <p:cNvPr id="28" name="현 27">
                <a:extLst>
                  <a:ext uri="{FF2B5EF4-FFF2-40B4-BE49-F238E27FC236}">
                    <a16:creationId xmlns:a16="http://schemas.microsoft.com/office/drawing/2014/main" id="{462A91C5-5DB0-424D-8545-34417BC6D1AF}"/>
                  </a:ext>
                </a:extLst>
              </p:cNvPr>
              <p:cNvSpPr/>
              <p:nvPr/>
            </p:nvSpPr>
            <p:spPr>
              <a:xfrm>
                <a:off x="3035300" y="3949021"/>
                <a:ext cx="2971800" cy="2971800"/>
              </a:xfrm>
              <a:prstGeom prst="chord">
                <a:avLst>
                  <a:gd name="adj1" fmla="val 10624649"/>
                  <a:gd name="adj2" fmla="val 169870"/>
                </a:avLst>
              </a:prstGeom>
              <a:solidFill>
                <a:srgbClr val="A6A6A6">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9" name="현 28">
                <a:extLst>
                  <a:ext uri="{FF2B5EF4-FFF2-40B4-BE49-F238E27FC236}">
                    <a16:creationId xmlns:a16="http://schemas.microsoft.com/office/drawing/2014/main" id="{34FE4709-4C88-4875-B6E3-F6547A85B2AA}"/>
                  </a:ext>
                </a:extLst>
              </p:cNvPr>
              <p:cNvSpPr/>
              <p:nvPr/>
            </p:nvSpPr>
            <p:spPr>
              <a:xfrm>
                <a:off x="4813300" y="3949021"/>
                <a:ext cx="2971800" cy="2971800"/>
              </a:xfrm>
              <a:prstGeom prst="chord">
                <a:avLst>
                  <a:gd name="adj1" fmla="val 10624649"/>
                  <a:gd name="adj2" fmla="val 169870"/>
                </a:avLst>
              </a:prstGeom>
              <a:solidFill>
                <a:srgbClr val="193EB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38" name="그룹 37">
              <a:extLst>
                <a:ext uri="{FF2B5EF4-FFF2-40B4-BE49-F238E27FC236}">
                  <a16:creationId xmlns:a16="http://schemas.microsoft.com/office/drawing/2014/main" id="{9234E95E-40D8-496C-8ED9-FFA5D83294EF}"/>
                </a:ext>
              </a:extLst>
            </p:cNvPr>
            <p:cNvGrpSpPr/>
            <p:nvPr/>
          </p:nvGrpSpPr>
          <p:grpSpPr>
            <a:xfrm>
              <a:off x="998317" y="3770892"/>
              <a:ext cx="8447308" cy="2908860"/>
              <a:chOff x="998317" y="3612199"/>
              <a:chExt cx="8447308" cy="2908860"/>
            </a:xfrm>
          </p:grpSpPr>
          <p:sp>
            <p:nvSpPr>
              <p:cNvPr id="37" name="직사각형 36">
                <a:extLst>
                  <a:ext uri="{FF2B5EF4-FFF2-40B4-BE49-F238E27FC236}">
                    <a16:creationId xmlns:a16="http://schemas.microsoft.com/office/drawing/2014/main" id="{2C9271C1-2C9A-4996-B136-AD3AEEDDC781}"/>
                  </a:ext>
                </a:extLst>
              </p:cNvPr>
              <p:cNvSpPr/>
              <p:nvPr/>
            </p:nvSpPr>
            <p:spPr>
              <a:xfrm>
                <a:off x="1019830" y="3612199"/>
                <a:ext cx="8289270" cy="539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1600" b="1" dirty="0">
                    <a:solidFill>
                      <a:srgbClr val="FF0000"/>
                    </a:solidFill>
                    <a:latin typeface="SamsungOne-700" panose="020B0803030303020204" pitchFamily="34" charset="0"/>
                    <a:ea typeface="SamsungOne-700" panose="020B0803030303020204" pitchFamily="34" charset="0"/>
                    <a:cs typeface="iCiel Samsung Sharp Sans Regular" pitchFamily="2" charset="77"/>
                  </a:rPr>
                  <a:t>Tư duy</a:t>
                </a:r>
                <a:endParaRPr lang="en-US" altLang="ko-KR" sz="1600" b="1" dirty="0">
                  <a:solidFill>
                    <a:srgbClr val="FF0000"/>
                  </a:solidFill>
                  <a:latin typeface="SamsungOne-700" panose="020B0803030303020204" pitchFamily="34" charset="0"/>
                  <a:ea typeface="SamsungOne-700" panose="020B0803030303020204" pitchFamily="34" charset="0"/>
                  <a:cs typeface="iCiel Samsung Sharp Sans Regular" pitchFamily="2" charset="77"/>
                </a:endParaRPr>
              </a:p>
              <a:p>
                <a:pPr algn="ctr"/>
                <a:r>
                  <a:rPr lang="vi-VN" altLang="ko-KR" sz="1600" b="1" dirty="0">
                    <a:solidFill>
                      <a:srgbClr val="FF0000"/>
                    </a:solidFill>
                    <a:latin typeface="SamsungOne-700" panose="020B0803030303020204" pitchFamily="34" charset="0"/>
                    <a:ea typeface="SamsungOne-700" panose="020B0803030303020204" pitchFamily="34" charset="0"/>
                    <a:cs typeface="iCiel Samsung Sharp Sans Regular" pitchFamily="2" charset="77"/>
                  </a:rPr>
                  <a:t>thiết kế</a:t>
                </a:r>
              </a:p>
            </p:txBody>
          </p:sp>
          <p:cxnSp>
            <p:nvCxnSpPr>
              <p:cNvPr id="31" name="직선 연결선 30">
                <a:extLst>
                  <a:ext uri="{FF2B5EF4-FFF2-40B4-BE49-F238E27FC236}">
                    <a16:creationId xmlns:a16="http://schemas.microsoft.com/office/drawing/2014/main" id="{FEEA2C1B-4D94-4B80-B054-BACE5DD540D4}"/>
                  </a:ext>
                </a:extLst>
              </p:cNvPr>
              <p:cNvCxnSpPr>
                <a:cxnSpLocks/>
              </p:cNvCxnSpPr>
              <p:nvPr/>
            </p:nvCxnSpPr>
            <p:spPr>
              <a:xfrm>
                <a:off x="998317" y="5613400"/>
                <a:ext cx="8310783"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6FA86F77-1432-432F-9984-54B86F0257C5}"/>
                  </a:ext>
                </a:extLst>
              </p:cNvPr>
              <p:cNvSpPr/>
              <p:nvPr/>
            </p:nvSpPr>
            <p:spPr>
              <a:xfrm>
                <a:off x="4384168" y="4335860"/>
                <a:ext cx="1539080" cy="1539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35" name="직선 화살표 연결선 34">
                <a:extLst>
                  <a:ext uri="{FF2B5EF4-FFF2-40B4-BE49-F238E27FC236}">
                    <a16:creationId xmlns:a16="http://schemas.microsoft.com/office/drawing/2014/main" id="{783D8A8D-D487-4543-B970-25B9F39C4E5F}"/>
                  </a:ext>
                </a:extLst>
              </p:cNvPr>
              <p:cNvCxnSpPr>
                <a:cxnSpLocks/>
              </p:cNvCxnSpPr>
              <p:nvPr/>
            </p:nvCxnSpPr>
            <p:spPr>
              <a:xfrm>
                <a:off x="5153708" y="4119960"/>
                <a:ext cx="0" cy="215900"/>
              </a:xfrm>
              <a:prstGeom prst="straightConnector1">
                <a:avLst/>
              </a:prstGeom>
              <a:noFill/>
              <a:ln w="28575">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9" name="직사각형 38">
                <a:extLst>
                  <a:ext uri="{FF2B5EF4-FFF2-40B4-BE49-F238E27FC236}">
                    <a16:creationId xmlns:a16="http://schemas.microsoft.com/office/drawing/2014/main" id="{E00B340D-9E8E-4AEE-8DBE-DCCC88BF5BD2}"/>
                  </a:ext>
                </a:extLst>
              </p:cNvPr>
              <p:cNvSpPr/>
              <p:nvPr/>
            </p:nvSpPr>
            <p:spPr>
              <a:xfrm>
                <a:off x="4683780" y="5648176"/>
                <a:ext cx="961370"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kết</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hợp</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50/50</a:t>
                </a:r>
              </a:p>
            </p:txBody>
          </p:sp>
          <p:sp>
            <p:nvSpPr>
              <p:cNvPr id="40" name="직사각형 39">
                <a:extLst>
                  <a:ext uri="{FF2B5EF4-FFF2-40B4-BE49-F238E27FC236}">
                    <a16:creationId xmlns:a16="http://schemas.microsoft.com/office/drawing/2014/main" id="{9E1E5944-E648-4FEF-85C0-D8995CCB4C4A}"/>
                  </a:ext>
                </a:extLst>
              </p:cNvPr>
              <p:cNvSpPr/>
              <p:nvPr/>
            </p:nvSpPr>
            <p:spPr>
              <a:xfrm>
                <a:off x="1007129" y="5648176"/>
                <a:ext cx="1154254"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độ</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tin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cậy</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100%</a:t>
                </a:r>
              </a:p>
            </p:txBody>
          </p:sp>
          <p:sp>
            <p:nvSpPr>
              <p:cNvPr id="41" name="직사각형 40">
                <a:extLst>
                  <a:ext uri="{FF2B5EF4-FFF2-40B4-BE49-F238E27FC236}">
                    <a16:creationId xmlns:a16="http://schemas.microsoft.com/office/drawing/2014/main" id="{033DF349-0DD3-4B42-A4DC-EC97B48B305E}"/>
                  </a:ext>
                </a:extLst>
              </p:cNvPr>
              <p:cNvSpPr/>
              <p:nvPr/>
            </p:nvSpPr>
            <p:spPr>
              <a:xfrm>
                <a:off x="8484255" y="5648176"/>
                <a:ext cx="961370"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hữu</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hiệu</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100%</a:t>
                </a:r>
              </a:p>
            </p:txBody>
          </p:sp>
          <p:sp>
            <p:nvSpPr>
              <p:cNvPr id="42" name="직사각형 41">
                <a:extLst>
                  <a:ext uri="{FF2B5EF4-FFF2-40B4-BE49-F238E27FC236}">
                    <a16:creationId xmlns:a16="http://schemas.microsoft.com/office/drawing/2014/main" id="{F5929F25-ACDF-49AC-86EA-DA8CB3A43800}"/>
                  </a:ext>
                </a:extLst>
              </p:cNvPr>
              <p:cNvSpPr/>
              <p:nvPr/>
            </p:nvSpPr>
            <p:spPr>
              <a:xfrm>
                <a:off x="6236355" y="5813340"/>
                <a:ext cx="961370" cy="707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14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Tư duy </a:t>
                </a:r>
              </a:p>
              <a:p>
                <a:pPr algn="ctr"/>
                <a:r>
                  <a:rPr lang="vi-VN" altLang="ko-KR" sz="14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trực giác</a:t>
                </a:r>
              </a:p>
              <a:p>
                <a:pPr algn="ctr"/>
                <a:endParaRPr lang="vi-VN" altLang="ko-KR" sz="14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endParaRPr>
              </a:p>
            </p:txBody>
          </p:sp>
          <p:sp>
            <p:nvSpPr>
              <p:cNvPr id="43" name="직사각형 42">
                <a:extLst>
                  <a:ext uri="{FF2B5EF4-FFF2-40B4-BE49-F238E27FC236}">
                    <a16:creationId xmlns:a16="http://schemas.microsoft.com/office/drawing/2014/main" id="{78DE0E0D-2A3B-4F0B-B418-5767325B5117}"/>
                  </a:ext>
                </a:extLst>
              </p:cNvPr>
              <p:cNvSpPr/>
              <p:nvPr/>
            </p:nvSpPr>
            <p:spPr>
              <a:xfrm>
                <a:off x="3366155" y="5813340"/>
                <a:ext cx="961370" cy="707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14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Tư duy </a:t>
                </a:r>
              </a:p>
              <a:p>
                <a:pPr algn="ctr"/>
                <a:r>
                  <a:rPr lang="vi-VN" altLang="ko-KR" sz="14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phân tích</a:t>
                </a:r>
              </a:p>
              <a:p>
                <a:pPr algn="ctr"/>
                <a:endParaRPr lang="vi-VN" altLang="ko-KR" sz="14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endParaRPr>
              </a:p>
            </p:txBody>
          </p:sp>
        </p:grpSp>
      </p:grpSp>
      <p:grpSp>
        <p:nvGrpSpPr>
          <p:cNvPr id="25" name="그룹 24">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32" name="직사각형 3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78685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407589"/>
            <a:ext cx="8628470" cy="3161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Định nghĩa về Thiết kế mẫu và sự cần thiết của Thiết kế mẫu</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cách cải thiện giải pháp bằng cách thay đổi và thêm bớt đến khi hài lòng theo đánh giá áp dụng 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pháp trong thực tế.</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Quá trình này không chỉ giúp hoàn thiện giải pháp qua việc thử nghiệm và cải thiện nhiều lần, mà còn giúp bạn nhìn nhận từ góc độ của khách hàng, tử đó, cách tư duy của bạn cũng được hoàn thiện hơn.</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điều cần cân nhắc khi thiết kế mẫu</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Thiết kế mẫu là xuất phát điểm để biến ý tưởng thành hiện thực. Thực hiện và thất bại, làm lại và cải thiện, sau đó hoàn thành giải pháp tốt nhất. Không phải ý tưởng nào cũng hoàn hảo ngay từ đầu. Đừng sợ thất bại. Hãy “Bắt đầu” và “Làm lại”.</a:t>
            </a:r>
          </a:p>
          <a:p>
            <a:pPr marL="630238"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Cải thiện giải pháp bằng cách làm đi làm lại. Điều đó không có nghĩa là bạn phải lặp lại y hệt. Sau mỗi lần lặp lại giải pháp, bạn phải hiểu nhu cầu của khách hàng chính xác hơn.</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2434121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1" name="Rectangle 12">
            <a:extLst>
              <a:ext uri="{FF2B5EF4-FFF2-40B4-BE49-F238E27FC236}">
                <a16:creationId xmlns:a16="http://schemas.microsoft.com/office/drawing/2014/main" id="{EBBE0E03-8FF7-4BDC-B23F-C2DB212B7F59}"/>
              </a:ext>
            </a:extLst>
          </p:cNvPr>
          <p:cNvSpPr/>
          <p:nvPr/>
        </p:nvSpPr>
        <p:spPr>
          <a:xfrm>
            <a:off x="712560" y="2402510"/>
            <a:ext cx="8628470" cy="1653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thiết kế mẫu: Sản phẩm (tham khảo)</a:t>
            </a:r>
          </a:p>
          <a:p>
            <a:pPr marL="5175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sản phẩm, thiết kế mẫu là cách chắc chắn nhất để thử nghiệm và cải thiện nhanh chóng các sản phẩm.</a:t>
            </a:r>
          </a:p>
          <a:p>
            <a:pPr marL="5175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kiểm tra các chức năng, vị trí của nút thao tác và sự tiện lợi trong thiết kế, bạn có thể tạo một bản mẫu bằng các nguyên liệu đơn giản như giấy, đất sét, xốp và tấm acrylic. Để thực hiện một thiết kế nhất định, hãy thử thiết kế bằng Chương trình tạo mô hình 3D.</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2" name="object 2">
            <a:extLst>
              <a:ext uri="{FF2B5EF4-FFF2-40B4-BE49-F238E27FC236}">
                <a16:creationId xmlns:a16="http://schemas.microsoft.com/office/drawing/2014/main" id="{68945E63-7857-4595-8566-541FFA777F5E}"/>
              </a:ext>
            </a:extLst>
          </p:cNvPr>
          <p:cNvSpPr/>
          <p:nvPr/>
        </p:nvSpPr>
        <p:spPr>
          <a:xfrm>
            <a:off x="584824" y="3842243"/>
            <a:ext cx="8756206" cy="2083502"/>
          </a:xfrm>
          <a:prstGeom prst="rect">
            <a:avLst/>
          </a:prstGeom>
          <a:blipFill>
            <a:blip r:embed="rId3" cstate="print"/>
            <a:stretch>
              <a:fillRect l="-7608" t="-178100" r="-7344" b="-446273"/>
            </a:stretch>
          </a:blipFill>
        </p:spPr>
        <p:txBody>
          <a:bodyPr wrap="square" lIns="0" tIns="0" rIns="0" bIns="0" rtlCol="0"/>
          <a:lstStyle/>
          <a:p>
            <a:endParaRPr sz="1799" dirty="0"/>
          </a:p>
        </p:txBody>
      </p:sp>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5" name="직사각형 14">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3154447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2">
            <a:extLst>
              <a:ext uri="{FF2B5EF4-FFF2-40B4-BE49-F238E27FC236}">
                <a16:creationId xmlns:a16="http://schemas.microsoft.com/office/drawing/2014/main" id="{A6196726-0993-439B-B3DC-32A815B15B3C}"/>
              </a:ext>
            </a:extLst>
          </p:cNvPr>
          <p:cNvSpPr/>
          <p:nvPr/>
        </p:nvSpPr>
        <p:spPr>
          <a:xfrm>
            <a:off x="712560" y="2402511"/>
            <a:ext cx="8628470" cy="296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thiết kế mẫu: Giao diện người dùng (tham khảo)</a:t>
            </a:r>
          </a:p>
          <a:p>
            <a:pPr marL="457200"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kỷ nguyên số hóa vạn vật này, rất nhiều dịch vụ tạo ứng dụng di động và website đã ra đời. Hãy tham khảo trang web bên dưới để tạo khung lưới và cấu trúc trang web.</a:t>
            </a:r>
          </a:p>
          <a:p>
            <a:pPr marL="457200"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Tham khảo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3"/>
              </a:rPr>
              <a:t>https://webdesignledger.com/18-great-examples-of-sketched-ui-wireframes-and-mockups/</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Flinto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4"/>
              </a:rPr>
              <a:t>https://flinto.com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Balsamiq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5"/>
              </a:rPr>
              <a:t>https://balsamiq.com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Video giới thiệu Balsamiq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6"/>
              </a:rPr>
              <a:t>https://www.youtube.com/watch?v=zLysy3IPfFI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90563"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Trang tạo mẫu thử bằng giấy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7"/>
              </a:rPr>
              <a:t>https://www.youtube.com/watch?v=ppnRQD06ggY#t=228</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4273583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Rectangle 12">
            <a:extLst>
              <a:ext uri="{FF2B5EF4-FFF2-40B4-BE49-F238E27FC236}">
                <a16:creationId xmlns:a16="http://schemas.microsoft.com/office/drawing/2014/main" id="{6DE669E6-A8B6-45F6-8000-2CB9F46FBD83}"/>
              </a:ext>
            </a:extLst>
          </p:cNvPr>
          <p:cNvSpPr/>
          <p:nvPr/>
        </p:nvSpPr>
        <p:spPr>
          <a:xfrm>
            <a:off x="712560" y="2402510"/>
            <a:ext cx="8628470" cy="2858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thiết kế mẫu: Dịch vụ (tham khảo)</a:t>
            </a:r>
          </a:p>
          <a:p>
            <a:pPr marL="5175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Tài liệu nghiên cứu thường rất hữu ích để thu thập thông tin cần thiết, nhưng lại khó thể hiện được toàn bộ bối cảnh hoặc kể lại câu chuyện. Kịch bản có thể làm được điều này và mang lại cái nhìn thực tế về tình huống vấn đề và tạo ra một tình huống dự kiến để thể hiện rõ ràng sự hiệu quả khi áp dụng giải pháp. Đặc biệt, giải pháp dịch vụ thường không có hình dạng vật lý hay nền tảng, chẳng hạn như sản phẩm hoặc giao diện người dùng (UI), vì vậy, kịch bản sẽ giúp bạn xem cách dịch vụ thực hiện hoặc tương tác với khách hàng.</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85407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Thiết kế toàn bộ câu chuyện</a:t>
            </a:r>
          </a:p>
          <a:p>
            <a:pPr marL="85407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Nhớ lại chuỗi thời điểm mà khách hàng của bạn trải nghiệm trong một vấn đề khi áp dụng giải pháp. Nên sắp xếp bối cảnh theo các điểm khác biệt một cách hệ thống, chẳng hạn vấn đề hiện tại được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giải quyết như thế nào và khách hàng sẽ được hưởng lợi ích gì.</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1305005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Rectangle 12">
            <a:extLst>
              <a:ext uri="{FF2B5EF4-FFF2-40B4-BE49-F238E27FC236}">
                <a16:creationId xmlns:a16="http://schemas.microsoft.com/office/drawing/2014/main" id="{6DE669E6-A8B6-45F6-8000-2CB9F46FBD83}"/>
              </a:ext>
            </a:extLst>
          </p:cNvPr>
          <p:cNvSpPr/>
          <p:nvPr/>
        </p:nvSpPr>
        <p:spPr>
          <a:xfrm>
            <a:off x="712560" y="2402511"/>
            <a:ext cx="8628470" cy="256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thiết kế mẫu: Dịch vụ (tham khảo)</a:t>
            </a:r>
          </a:p>
          <a:p>
            <a:pPr marL="914400"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Quyết định cách diễn đạt</a:t>
            </a:r>
          </a:p>
          <a:p>
            <a:pPr marL="914400"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nghĩ xem làm thế nào để kể câu chuyện một cách hiệu quả. Nếu cần, bạn có thể diễn đạt bằng nhiều cách khác nhau như bảng ý tưởng và quay video.</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914400"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3. Tinh chỉnh giải pháp</a:t>
            </a:r>
          </a:p>
          <a:p>
            <a:pPr marL="914400"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nghĩ xem bạn cần làm gì trong mỗi bước để thực hiện dịch vụ. Hãy nghĩ xem khách hàng sẽ cần hướng dẫn gì để sử dụng dịch vụ, và nhà cung cấp dịch vụ có cần tuân theo quy trình nào không.</a:t>
            </a:r>
          </a:p>
          <a:p>
            <a:pPr marL="182508" indent="-182508">
              <a:spcAft>
                <a:spcPts val="800"/>
              </a:spcAft>
              <a:buClr>
                <a:srgbClr val="193EB0"/>
              </a:buClr>
              <a:buFont typeface="SamsungOne 400" panose="020B0503030303020204" pitchFamily="34" charset="0"/>
              <a:buChar char="‣"/>
            </a:pP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1489208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8E9E45AF-B585-4D37-BDAA-3BF40E808473}"/>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Thiết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mẫu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0" name="object 2">
            <a:extLst>
              <a:ext uri="{FF2B5EF4-FFF2-40B4-BE49-F238E27FC236}">
                <a16:creationId xmlns:a16="http://schemas.microsoft.com/office/drawing/2014/main" id="{EC10C35A-D4F9-4691-99EF-BA42DB9B0153}"/>
              </a:ext>
            </a:extLst>
          </p:cNvPr>
          <p:cNvSpPr/>
          <p:nvPr/>
        </p:nvSpPr>
        <p:spPr>
          <a:xfrm>
            <a:off x="1502310" y="3438331"/>
            <a:ext cx="6898205" cy="2419352"/>
          </a:xfrm>
          <a:prstGeom prst="rect">
            <a:avLst/>
          </a:prstGeom>
          <a:blipFill>
            <a:blip r:embed="rId3" cstate="print"/>
            <a:stretch>
              <a:fillRect l="-7110" t="-231789" r="-7002" b="-125887"/>
            </a:stretch>
          </a:blipFill>
        </p:spPr>
        <p:txBody>
          <a:bodyPr wrap="square" lIns="0" tIns="0" rIns="0" bIns="0" rtlCol="0"/>
          <a:lstStyle/>
          <a:p>
            <a:endParaRPr sz="1799" dirty="0"/>
          </a:p>
        </p:txBody>
      </p:sp>
      <p:sp>
        <p:nvSpPr>
          <p:cNvPr id="12" name="Rectangle 11">
            <a:extLst>
              <a:ext uri="{FF2B5EF4-FFF2-40B4-BE49-F238E27FC236}">
                <a16:creationId xmlns:a16="http://schemas.microsoft.com/office/drawing/2014/main" id="{93CD9B44-6536-4C8B-8E6F-EA15ED8BC64F}"/>
              </a:ext>
            </a:extLst>
          </p:cNvPr>
          <p:cNvSpPr/>
          <p:nvPr/>
        </p:nvSpPr>
        <p:spPr>
          <a:xfrm>
            <a:off x="712560" y="2406547"/>
            <a:ext cx="8628470" cy="848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Công cụ thiết kế mẫu: Dịch vụ (tham khảo)</a:t>
            </a:r>
          </a:p>
          <a:p>
            <a:pPr marL="568325" indent="-180975">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Bảng ý tưởng là cách phổ biến nhất để lần lượt trình bày các thay đổi về hành động hoặc địa điểm sau khi áp dụng giải pháp.</a:t>
            </a:r>
          </a:p>
        </p:txBody>
      </p:sp>
      <p:grpSp>
        <p:nvGrpSpPr>
          <p:cNvPr id="11" name="그룹 10">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6" name="직사각형 15">
            <a:extLst>
              <a:ext uri="{FF2B5EF4-FFF2-40B4-BE49-F238E27FC236}">
                <a16:creationId xmlns:a16="http://schemas.microsoft.com/office/drawing/2014/main" id="{CA89CF9C-C37F-4C40-8EC3-9C72B86D684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Xây dựng ý tưởng</a:t>
            </a:r>
          </a:p>
        </p:txBody>
      </p:sp>
    </p:spTree>
    <p:extLst>
      <p:ext uri="{BB962C8B-B14F-4D97-AF65-F5344CB8AC3E}">
        <p14:creationId xmlns:p14="http://schemas.microsoft.com/office/powerpoint/2010/main" val="3927394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2190"/>
            <a:ext cx="8782409" cy="246221"/>
            <a:chOff x="1027113" y="2045625"/>
            <a:chExt cx="8785225" cy="246300"/>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46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chemeClr val="tx1"/>
                  </a:solidFill>
                  <a:latin typeface="SamsungOne-400" panose="020B0503030303020204" pitchFamily="34" charset="0"/>
                </a:rPr>
                <a:t>Step #5: Test</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4700124"/>
            <a:ext cx="8630057" cy="950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một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tế</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thật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Đừng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08" indent="-182508">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tìm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sót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3" name="그룹 2"/>
          <p:cNvGrpSpPr/>
          <p:nvPr/>
        </p:nvGrpSpPr>
        <p:grpSpPr>
          <a:xfrm>
            <a:off x="2365987" y="2641207"/>
            <a:ext cx="5323201" cy="1675275"/>
            <a:chOff x="2442422" y="2564058"/>
            <a:chExt cx="5323201" cy="1675275"/>
          </a:xfrm>
        </p:grpSpPr>
        <p:grpSp>
          <p:nvGrpSpPr>
            <p:cNvPr id="2" name="Group 1">
              <a:extLst>
                <a:ext uri="{FF2B5EF4-FFF2-40B4-BE49-F238E27FC236}">
                  <a16:creationId xmlns:a16="http://schemas.microsoft.com/office/drawing/2014/main" id="{5ED8014A-0C03-4C6A-870D-A39C37A44C6E}"/>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312F6120-34B3-4C14-9E3E-DD5AE69DE67A}"/>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3D358EB5-AF3E-40C2-B951-135A93CB57A1}"/>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Xác</a:t>
                </a:r>
                <a:r>
                  <a:rPr lang="en-US" altLang="ko-KR" sz="1300" dirty="0">
                    <a:solidFill>
                      <a:prstClr val="black">
                        <a:lumMod val="75000"/>
                        <a:lumOff val="25000"/>
                      </a:prstClr>
                    </a:solidFill>
                    <a:cs typeface="Times New Roman" panose="02020603050405020304" pitchFamily="18" charset="0"/>
                  </a:rPr>
                  <a:t> định</a:t>
                </a:r>
              </a:p>
            </p:txBody>
          </p:sp>
          <p:sp>
            <p:nvSpPr>
              <p:cNvPr id="39" name="육각형 38">
                <a:extLst>
                  <a:ext uri="{FF2B5EF4-FFF2-40B4-BE49-F238E27FC236}">
                    <a16:creationId xmlns:a16="http://schemas.microsoft.com/office/drawing/2014/main" id="{2BF589A0-D1B1-4447-BC02-9B19E8A3BF8B}"/>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DC653B5D-DAE5-4FAB-AA2F-D9A5E8B60EE4}"/>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Khám</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phá</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27E7A2FB-C4AF-4878-A65A-FA45E068DB75}"/>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9A1824E3-4C66-4424-9154-8962569EB707}"/>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solidFill>
                      <a:prstClr val="black">
                        <a:lumMod val="75000"/>
                        <a:lumOff val="25000"/>
                      </a:prstClr>
                    </a:solidFill>
                    <a:cs typeface="Times New Roman" panose="02020603050405020304" pitchFamily="18" charset="0"/>
                  </a:rPr>
                  <a:t>Phân</a:t>
                </a:r>
                <a:r>
                  <a:rPr lang="en-US" altLang="ko-KR" sz="1300" dirty="0">
                    <a:solidFill>
                      <a:prstClr val="black">
                        <a:lumMod val="75000"/>
                        <a:lumOff val="25000"/>
                      </a:prstClr>
                    </a:solidFill>
                    <a:cs typeface="Times New Roman" panose="02020603050405020304" pitchFamily="18" charset="0"/>
                  </a:rPr>
                  <a:t> </a:t>
                </a:r>
                <a:r>
                  <a:rPr lang="en-US" altLang="ko-KR" sz="1300" dirty="0" err="1">
                    <a:solidFill>
                      <a:prstClr val="black">
                        <a:lumMod val="75000"/>
                        <a:lumOff val="25000"/>
                      </a:prstClr>
                    </a:solidFill>
                    <a:cs typeface="Times New Roman" panose="02020603050405020304" pitchFamily="18" charset="0"/>
                  </a:rPr>
                  <a:t>tích</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D0BBF2F0-1B22-419E-A757-CE24D72CD37F}"/>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FCC9961C-2E5D-41FC-82B8-EEF4BA8324F3}"/>
                  </a:ext>
                </a:extLst>
              </p:cNvPr>
              <p:cNvSpPr/>
              <p:nvPr/>
            </p:nvSpPr>
            <p:spPr>
              <a:xfrm>
                <a:off x="6636147"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400" panose="020B0503030303020204" pitchFamily="34" charset="0"/>
                  <a:ea typeface="맑은 고딕" panose="020B0503020000020004" pitchFamily="50" charset="-127"/>
                </a:endParaRPr>
              </a:p>
            </p:txBody>
          </p:sp>
          <p:sp>
            <p:nvSpPr>
              <p:cNvPr id="33" name="TextBox 32">
                <a:extLst>
                  <a:ext uri="{FF2B5EF4-FFF2-40B4-BE49-F238E27FC236}">
                    <a16:creationId xmlns:a16="http://schemas.microsoft.com/office/drawing/2014/main" id="{CA041298-E03A-4C4D-A3C8-746AF42DBE08}"/>
                  </a:ext>
                </a:extLst>
              </p:cNvPr>
              <p:cNvSpPr txBox="1"/>
              <p:nvPr/>
            </p:nvSpPr>
            <p:spPr>
              <a:xfrm>
                <a:off x="6676709" y="2967889"/>
                <a:ext cx="104925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err="1">
                    <a:solidFill>
                      <a:prstClr val="white"/>
                    </a:solidFill>
                    <a:latin typeface="SamsungOne-700" panose="020B0803030303020204" pitchFamily="34" charset="0"/>
                    <a:ea typeface="SamsungOne-700" panose="020B0803030303020204" pitchFamily="34" charset="0"/>
                  </a:rPr>
                  <a:t>Thử</a:t>
                </a:r>
                <a:r>
                  <a:rPr lang="en-US" altLang="ko-KR" dirty="0">
                    <a:solidFill>
                      <a:prstClr val="white"/>
                    </a:solidFill>
                    <a:latin typeface="SamsungOne-700" panose="020B0803030303020204" pitchFamily="34" charset="0"/>
                    <a:ea typeface="SamsungOne-700" panose="020B0803030303020204" pitchFamily="34" charset="0"/>
                  </a:rPr>
                  <a:t> </a:t>
                </a:r>
                <a:r>
                  <a:rPr lang="en-US" altLang="ko-KR" dirty="0" err="1">
                    <a:solidFill>
                      <a:prstClr val="white"/>
                    </a:solidFill>
                    <a:latin typeface="SamsungOne-700" panose="020B0803030303020204" pitchFamily="34" charset="0"/>
                    <a:ea typeface="SamsungOne-700" panose="020B0803030303020204" pitchFamily="34" charset="0"/>
                  </a:rPr>
                  <a:t>nghiệm</a:t>
                </a:r>
                <a:endParaRPr lang="en-US" altLang="ko-KR" dirty="0">
                  <a:solidFill>
                    <a:prstClr val="white"/>
                  </a:solidFill>
                  <a:latin typeface="SamsungOne-700" panose="020B0803030303020204" pitchFamily="34" charset="0"/>
                  <a:ea typeface="SamsungOne-700" panose="020B0803030303020204" pitchFamily="34" charset="0"/>
                </a:endParaRPr>
              </a:p>
            </p:txBody>
          </p:sp>
        </p:grpSp>
        <p:sp>
          <p:nvSpPr>
            <p:cNvPr id="19" name="TextBox 18">
              <a:extLst>
                <a:ext uri="{FF2B5EF4-FFF2-40B4-BE49-F238E27FC236}">
                  <a16:creationId xmlns:a16="http://schemas.microsoft.com/office/drawing/2014/main" id="{99D25828-DBC9-4070-BA51-C4F3A04E93E3}"/>
                </a:ext>
              </a:extLst>
            </p:cNvPr>
            <p:cNvSpPr txBox="1"/>
            <p:nvPr/>
          </p:nvSpPr>
          <p:spPr>
            <a:xfrm>
              <a:off x="5627860" y="3385002"/>
              <a:ext cx="104891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vi-VN" altLang="ko-KR" sz="1300" dirty="0">
                  <a:solidFill>
                    <a:prstClr val="black">
                      <a:lumMod val="75000"/>
                      <a:lumOff val="25000"/>
                    </a:prstClr>
                  </a:solidFill>
                  <a:cs typeface="Times New Roman" panose="02020603050405020304" pitchFamily="18" charset="0"/>
                </a:rPr>
                <a:t>Xây dựng ý </a:t>
              </a:r>
            </a:p>
            <a:p>
              <a:pPr algn="ctr"/>
              <a:r>
                <a:rPr lang="vi-VN" altLang="ko-KR" sz="1300" dirty="0">
                  <a:solidFill>
                    <a:prstClr val="black">
                      <a:lumMod val="75000"/>
                      <a:lumOff val="25000"/>
                    </a:prstClr>
                  </a:solidFill>
                  <a:cs typeface="Times New Roman" panose="02020603050405020304" pitchFamily="18" charset="0"/>
                </a:rPr>
                <a:t>tưởng và </a:t>
              </a:r>
            </a:p>
            <a:p>
              <a:pPr algn="ctr"/>
              <a:r>
                <a:rPr lang="vi-VN" altLang="ko-KR" sz="1300" dirty="0">
                  <a:solidFill>
                    <a:prstClr val="black">
                      <a:lumMod val="75000"/>
                      <a:lumOff val="25000"/>
                    </a:prstClr>
                  </a:solidFill>
                  <a:cs typeface="Times New Roman" panose="02020603050405020304" pitchFamily="18" charset="0"/>
                </a:rPr>
                <a:t>Thiết kế mẫu</a:t>
              </a:r>
            </a:p>
          </p:txBody>
        </p:sp>
      </p:grpSp>
      <p:grpSp>
        <p:nvGrpSpPr>
          <p:cNvPr id="24" name="그룹 2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27" name="직사각형 26">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6" name="직사각형 11">
            <a:extLst>
              <a:ext uri="{FF2B5EF4-FFF2-40B4-BE49-F238E27FC236}">
                <a16:creationId xmlns:a16="http://schemas.microsoft.com/office/drawing/2014/main" id="{AC24339F-B1D8-2A99-BAEF-F69787D48297}"/>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999191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Định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nghĩa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sp>
        <p:nvSpPr>
          <p:cNvPr id="11" name="Rectangle 12">
            <a:extLst>
              <a:ext uri="{FF2B5EF4-FFF2-40B4-BE49-F238E27FC236}">
                <a16:creationId xmlns:a16="http://schemas.microsoft.com/office/drawing/2014/main" id="{3BFCFEB0-E5C7-4071-B432-62B8353F6FCA}"/>
              </a:ext>
            </a:extLst>
          </p:cNvPr>
          <p:cNvSpPr/>
          <p:nvPr/>
        </p:nvSpPr>
        <p:spPr>
          <a:xfrm>
            <a:off x="712560" y="2423768"/>
            <a:ext cx="8630057" cy="1453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Định nghĩa về Thử nghiệm và sự cần thiết của Thử nghiệm</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ta dễ hiểu nhầm thử nghiệm là cửa ngõ quyết định sự thành bại. </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Tuy nhiên, thử nghiệm là giai đoạn cuối cùng trong hoàn thiện giải pháp. Trong giai đoạn này, mẫu giải pháp sẽ được thử nghiệm trong thực tế để tìm cách cải thiện và bổ sung. </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áp dụng giải pháp cho khách hàng, bạn có thể kiểm tra xem đó có phải là giải pháp cần thiết hay không.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2" name="직사각형 11">
            <a:extLst>
              <a:ext uri="{FF2B5EF4-FFF2-40B4-BE49-F238E27FC236}">
                <a16:creationId xmlns:a16="http://schemas.microsoft.com/office/drawing/2014/main" id="{9DC5293E-EB30-0C32-DE0A-C96F02C8FB8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389346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Trước khi thử nghiệm: Chuẩn bị thử nghiệm</a:t>
              </a:r>
            </a:p>
          </p:txBody>
        </p:sp>
      </p:grpSp>
      <p:sp>
        <p:nvSpPr>
          <p:cNvPr id="11" name="Rectangle 12">
            <a:extLst>
              <a:ext uri="{FF2B5EF4-FFF2-40B4-BE49-F238E27FC236}">
                <a16:creationId xmlns:a16="http://schemas.microsoft.com/office/drawing/2014/main" id="{3BFCFEB0-E5C7-4071-B432-62B8353F6FCA}"/>
              </a:ext>
            </a:extLst>
          </p:cNvPr>
          <p:cNvSpPr/>
          <p:nvPr/>
        </p:nvSpPr>
        <p:spPr>
          <a:xfrm>
            <a:off x="712560" y="2423768"/>
            <a:ext cx="8630057" cy="3161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Ở ĐÂU: Tìm địa điểm và môi trường để áp dụng giải pháp.</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Nơi tiến hành thử nghiệm?</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đã được quản lý cơ sở cho phép chưa?</a:t>
            </a:r>
          </a:p>
          <a:p>
            <a:pPr marL="182508" indent="-182508">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AI: Tìm khách hàng giống như đối tượng đại diện mà bạn đã tạo.</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giải pháp dựa trên một đối tượng đại diện sẽ cho ra kết quả riêng biệt. Bạn sẽ thấy rõ độ hiệu quả của giải pháp hơn nếu đối tượng thử nghiệm là khách hàng. Tìm khách hàng có nét tương đồng với đối tượng đại diện, chẳng hạn như tuổi, công việc, tầng lớp xã hội, hoàn cảnh xã hội, nhu yếu phẩm, v.v. Dù là cùng một đối tượng đại diện nhưng bạn nên thử nghiệm với khoảng 5 người để tránh thiên vị ý kiến của một người.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Những người tham gia thử nghiệm là ai? Những người tham gia có dựa trên đối tượng đại diện không?</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Có bao nhiêu người?</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2" name="직사각형 11">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2" name="직사각형 11">
            <a:extLst>
              <a:ext uri="{FF2B5EF4-FFF2-40B4-BE49-F238E27FC236}">
                <a16:creationId xmlns:a16="http://schemas.microsoft.com/office/drawing/2014/main" id="{E700C9CC-A15B-EB27-4056-0D7078C22AFC}"/>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391031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Trước khi thử nghiệm: Chuẩn bị thử nghiệm</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2761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 CÁI GÌ: Thiết lập các tiêu chí đánh giá về cả chức năng và cảm xúc.</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đánh giá độ hiệu quả của giải pháp, hãy xem liệu giải pháp có giải quyết được vấn đề về mặt chức năng hay mang đến những cảm xúc bạn cần hay không.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có phải là tiêu chuẩn đánh giá về cả chức năng và cảm xúc không?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tiêu chí có tương ứng với vấn đề cần giải quyết bằng giải pháp không?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chỉ số đo lường có tác động trước và sau khi thực hiện giải pháp không?</a:t>
            </a:r>
          </a:p>
          <a:p>
            <a:pPr marL="182508" indent="-182508">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aphicFrame>
        <p:nvGraphicFramePr>
          <p:cNvPr id="12" name="Table 19">
            <a:extLst>
              <a:ext uri="{FF2B5EF4-FFF2-40B4-BE49-F238E27FC236}">
                <a16:creationId xmlns:a16="http://schemas.microsoft.com/office/drawing/2014/main" id="{1BCD4DB6-DE3F-47FB-AFF2-DE3B875026FE}"/>
              </a:ext>
            </a:extLst>
          </p:cNvPr>
          <p:cNvGraphicFramePr>
            <a:graphicFrameLocks noGrp="1"/>
          </p:cNvGraphicFramePr>
          <p:nvPr>
            <p:extLst>
              <p:ext uri="{D42A27DB-BD31-4B8C-83A1-F6EECF244321}">
                <p14:modId xmlns:p14="http://schemas.microsoft.com/office/powerpoint/2010/main" val="2332094748"/>
              </p:ext>
            </p:extLst>
          </p:nvPr>
        </p:nvGraphicFramePr>
        <p:xfrm>
          <a:off x="959409" y="4400200"/>
          <a:ext cx="7984006" cy="1463885"/>
        </p:xfrm>
        <a:graphic>
          <a:graphicData uri="http://schemas.openxmlformats.org/drawingml/2006/table">
            <a:tbl>
              <a:tblPr/>
              <a:tblGrid>
                <a:gridCol w="3992003">
                  <a:extLst>
                    <a:ext uri="{9D8B030D-6E8A-4147-A177-3AD203B41FA5}">
                      <a16:colId xmlns:a16="http://schemas.microsoft.com/office/drawing/2014/main" val="20002"/>
                    </a:ext>
                  </a:extLst>
                </a:gridCol>
                <a:gridCol w="3992003">
                  <a:extLst>
                    <a:ext uri="{9D8B030D-6E8A-4147-A177-3AD203B41FA5}">
                      <a16:colId xmlns:a16="http://schemas.microsoft.com/office/drawing/2014/main" val="20003"/>
                    </a:ext>
                  </a:extLst>
                </a:gridCol>
              </a:tblGrid>
              <a:tr h="287540">
                <a:tc>
                  <a:txBody>
                    <a:bodyPr/>
                    <a:lstStyle/>
                    <a:p>
                      <a:pPr algn="ctr" latinLnBrk="1"/>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Chức</a:t>
                      </a:r>
                      <a:r>
                        <a:rPr lang="en-US" altLang="ko-KR" sz="1400" b="0" kern="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năng</a:t>
                      </a:r>
                      <a:endParaRPr lang="ko-KR" altLang="en-US" sz="1400" b="0" kern="1200" dirty="0">
                        <a:solidFill>
                          <a:srgbClr val="193EB0"/>
                        </a:solidFill>
                        <a:latin typeface="SamsungOne-700" panose="020B0803030303020204" pitchFamily="34" charset="0"/>
                        <a:cs typeface="Times New Roman" panose="02020603050405020304" pitchFamily="18" charset="0"/>
                      </a:endParaRPr>
                    </a:p>
                  </a:txBody>
                  <a:tcPr marL="67497" marR="67497" marT="37124" marB="37124" anchor="ct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Cảm</a:t>
                      </a:r>
                      <a:r>
                        <a:rPr lang="en-US" altLang="ko-KR" sz="1400" b="0" kern="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xúc</a:t>
                      </a:r>
                      <a:endParaRPr lang="en-US" altLang="ko-KR" sz="1400" b="0" kern="12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endParaRPr>
                    </a:p>
                  </a:txBody>
                  <a:tcPr marL="67497" marR="67497" marT="37124" marB="37124" anchor="ctr">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76277">
                <a:tc>
                  <a:txBody>
                    <a:bodyPr/>
                    <a:lstStyle/>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Độ</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tiện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lợi</a:t>
                      </a:r>
                      <a:r>
                        <a:rPr lang="en-US" altLang="ko-KR" sz="1200" dirty="0">
                          <a:latin typeface="SamsungOne-400" panose="020B0503030303020204" pitchFamily="34" charset="0"/>
                          <a:ea typeface="SamsungOne-400" panose="020B0503030303020204" pitchFamily="34" charset="0"/>
                        </a:rPr>
                        <a:t> thế nào?</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Độ</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quả</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sao</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Đó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phải </a:t>
                      </a:r>
                      <a:r>
                        <a:rPr lang="en-US" altLang="ko-KR" sz="1200" dirty="0" err="1">
                          <a:latin typeface="SamsungOne-400" panose="020B0503030303020204" pitchFamily="34" charset="0"/>
                          <a:ea typeface="SamsungOne-400" panose="020B0503030303020204" pitchFamily="34" charset="0"/>
                        </a:rPr>
                        <a:t>là</a:t>
                      </a:r>
                      <a:r>
                        <a:rPr lang="en-US" altLang="ko-KR" sz="1200" dirty="0">
                          <a:latin typeface="SamsungOne-400" panose="020B0503030303020204" pitchFamily="34" charset="0"/>
                          <a:ea typeface="SamsungOne-400" panose="020B0503030303020204" pitchFamily="34" charset="0"/>
                        </a:rPr>
                        <a:t> một </a:t>
                      </a:r>
                      <a:r>
                        <a:rPr lang="en-US" altLang="ko-KR" sz="1200" dirty="0" err="1">
                          <a:latin typeface="SamsungOne-400" panose="020B0503030303020204" pitchFamily="34" charset="0"/>
                          <a:ea typeface="SamsungOne-400" panose="020B0503030303020204" pitchFamily="34" charset="0"/>
                        </a:rPr>
                        <a:t>hệ</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thống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dễ</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hiểu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chú</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trọng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tới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hành</a:t>
                      </a:r>
                      <a:r>
                        <a:rPr lang="en-US" altLang="ko-KR" sz="1200" dirty="0">
                          <a:latin typeface="SamsungOne-400" panose="020B0503030303020204" pitchFamily="34" charset="0"/>
                          <a:ea typeface="SamsungOne-400" panose="020B0503030303020204" pitchFamily="34" charset="0"/>
                        </a:rPr>
                        <a:t> vi </a:t>
                      </a:r>
                      <a:r>
                        <a:rPr lang="en-US" altLang="ko-KR" sz="1200" dirty="0" err="1">
                          <a:latin typeface="SamsungOne-400" panose="020B0503030303020204" pitchFamily="34" charset="0"/>
                          <a:ea typeface="SamsungOne-400" panose="020B0503030303020204" pitchFamily="34" charset="0"/>
                        </a:rPr>
                        <a:t>của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gây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vấn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đề</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Hiệu</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quả</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và</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tiện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lợi</a:t>
                      </a:r>
                      <a:r>
                        <a:rPr lang="en-US" altLang="ko-KR" sz="1200" dirty="0">
                          <a:latin typeface="SamsungOne-400" panose="020B0503030303020204" pitchFamily="34" charset="0"/>
                          <a:ea typeface="SamsungOne-400" panose="020B0503030303020204" pitchFamily="34" charset="0"/>
                        </a:rPr>
                        <a:t>)</a:t>
                      </a:r>
                    </a:p>
                  </a:txBody>
                  <a:tcPr marL="72136" marR="72136" marT="39674" marB="39674">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lòng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giải</a:t>
                      </a:r>
                      <a:r>
                        <a:rPr lang="en-US" altLang="ko-KR" sz="1200" dirty="0">
                          <a:latin typeface="SamsungOne-400" panose="020B0503030303020204" pitchFamily="34" charset="0"/>
                          <a:ea typeface="SamsungOne-400" panose="020B0503030303020204" pitchFamily="34" charset="0"/>
                        </a:rPr>
                        <a:t> quyết </a:t>
                      </a:r>
                      <a:r>
                        <a:rPr lang="en-US" altLang="ko-KR" sz="1200" dirty="0" err="1">
                          <a:latin typeface="SamsungOne-400" panose="020B0503030303020204" pitchFamily="34" charset="0"/>
                          <a:ea typeface="SamsungOne-400" panose="020B0503030303020204" pitchFamily="34" charset="0"/>
                        </a:rPr>
                        <a:t>vấn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đề</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phù</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hợp</a:t>
                      </a:r>
                      <a:r>
                        <a:rPr lang="en-US" altLang="ko-KR" sz="1200" dirty="0">
                          <a:latin typeface="SamsungOne-400" panose="020B0503030303020204" pitchFamily="34" charset="0"/>
                          <a:ea typeface="SamsungOne-400" panose="020B0503030303020204" pitchFamily="34" charset="0"/>
                        </a:rPr>
                        <a:t> với </a:t>
                      </a:r>
                      <a:r>
                        <a:rPr lang="en-US" altLang="ko-KR" sz="1200" dirty="0" err="1">
                          <a:latin typeface="SamsungOne-400" panose="020B0503030303020204" pitchFamily="34" charset="0"/>
                          <a:ea typeface="SamsungOne-400" panose="020B0503030303020204" pitchFamily="34" charset="0"/>
                        </a:rPr>
                        <a:t>lối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sống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của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Sự</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thay</a:t>
                      </a:r>
                      <a:r>
                        <a:rPr lang="en-US" altLang="ko-KR" sz="1200" dirty="0">
                          <a:latin typeface="SamsungOne-400" panose="020B0503030303020204" pitchFamily="34" charset="0"/>
                          <a:ea typeface="SamsungOne-400" panose="020B0503030303020204" pitchFamily="34" charset="0"/>
                        </a:rPr>
                        <a:t> đổi </a:t>
                      </a:r>
                      <a:r>
                        <a:rPr lang="en-US" altLang="ko-KR" sz="1200" dirty="0" err="1">
                          <a:latin typeface="SamsungOne-400" panose="020B0503030303020204" pitchFamily="34" charset="0"/>
                          <a:ea typeface="SamsungOne-400" panose="020B0503030303020204" pitchFamily="34" charset="0"/>
                        </a:rPr>
                        <a:t>này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tác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động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gì</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đến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cuộc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sống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của</a:t>
                      </a:r>
                      <a:r>
                        <a:rPr lang="en-US" altLang="ko-KR" sz="1200" dirty="0">
                          <a:latin typeface="SamsungOne-400" panose="020B0503030303020204" pitchFamily="34" charset="0"/>
                          <a:ea typeface="SamsungOne-400" panose="020B0503030303020204" pitchFamily="34" charset="0"/>
                        </a:rPr>
                        <a:t> </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khách</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hàng</a:t>
                      </a:r>
                      <a:r>
                        <a:rPr lang="en-US" altLang="ko-KR" sz="1200" dirty="0">
                          <a:latin typeface="SamsungOne-400" panose="020B0503030303020204" pitchFamily="34" charset="0"/>
                          <a:ea typeface="SamsungOne-400" panose="020B0503030303020204" pitchFamily="34" charset="0"/>
                        </a:rPr>
                        <a:t>?</a:t>
                      </a:r>
                    </a:p>
                    <a:p>
                      <a:pPr marL="171450" indent="-171450" latinLnBrk="1">
                        <a:buFont typeface="Arial" panose="020B0604020202020204" pitchFamily="34" charset="0"/>
                        <a:buChar char="•"/>
                      </a:pPr>
                      <a:r>
                        <a:rPr lang="en-US" altLang="ko-KR" sz="1200" dirty="0" err="1">
                          <a:latin typeface="SamsungOne-400" panose="020B0503030303020204" pitchFamily="34" charset="0"/>
                          <a:ea typeface="SamsungOne-400" panose="020B0503030303020204" pitchFamily="34" charset="0"/>
                        </a:rPr>
                        <a:t>Có</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gây</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ra</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vấn</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đề</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khác</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không</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Sự</a:t>
                      </a:r>
                      <a:r>
                        <a:rPr lang="en-US" altLang="ko-KR" sz="1200" dirty="0">
                          <a:latin typeface="SamsungOne-400" panose="020B0503030303020204" pitchFamily="34" charset="0"/>
                          <a:ea typeface="SamsungOne-400" panose="020B0503030303020204" pitchFamily="34" charset="0"/>
                        </a:rPr>
                        <a:t> ổn định </a:t>
                      </a:r>
                      <a:r>
                        <a:rPr lang="en-US" altLang="ko-KR" sz="1200" dirty="0" err="1">
                          <a:latin typeface="SamsungOne-400" panose="020B0503030303020204" pitchFamily="34" charset="0"/>
                          <a:ea typeface="SamsungOne-400" panose="020B0503030303020204" pitchFamily="34" charset="0"/>
                        </a:rPr>
                        <a:t>cảm</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xúc</a:t>
                      </a:r>
                      <a:r>
                        <a:rPr lang="en-US" altLang="ko-KR" sz="1200" dirty="0">
                          <a:latin typeface="SamsungOne-400" panose="020B0503030303020204" pitchFamily="34" charset="0"/>
                          <a:ea typeface="SamsungOne-400" panose="020B0503030303020204" pitchFamily="34" charset="0"/>
                        </a:rPr>
                        <a:t>)</a:t>
                      </a:r>
                    </a:p>
                  </a:txBody>
                  <a:tcPr marL="72136" marR="72136" marT="39674" marB="39674">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pSp>
        <p:nvGrpSpPr>
          <p:cNvPr id="10" name="그룹 9">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4" name="직사각형 13">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72559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3E84D177-EB66-4157-A94C-39AF7170A16A}"/>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7" name="그룹 16">
            <a:extLst>
              <a:ext uri="{FF2B5EF4-FFF2-40B4-BE49-F238E27FC236}">
                <a16:creationId xmlns:a16="http://schemas.microsoft.com/office/drawing/2014/main" id="{EFF3E96D-FBB4-479D-8623-9B169681E46E}"/>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D0887228-B48F-4F4C-B7D0-95DFE0A0A7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D9464A77-A4FA-4CB2-9FE1-820B1788F49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Tư duy thiết kế là gì?</a:t>
              </a:r>
            </a:p>
          </p:txBody>
        </p:sp>
      </p:grpSp>
      <p:grpSp>
        <p:nvGrpSpPr>
          <p:cNvPr id="3" name="그룹 2"/>
          <p:cNvGrpSpPr/>
          <p:nvPr/>
        </p:nvGrpSpPr>
        <p:grpSpPr>
          <a:xfrm>
            <a:off x="737734" y="2504717"/>
            <a:ext cx="8665441" cy="3491049"/>
            <a:chOff x="737734" y="2504717"/>
            <a:chExt cx="8665441" cy="3491049"/>
          </a:xfrm>
        </p:grpSpPr>
        <p:sp>
          <p:nvSpPr>
            <p:cNvPr id="47" name="직사각형 46">
              <a:extLst>
                <a:ext uri="{FF2B5EF4-FFF2-40B4-BE49-F238E27FC236}">
                  <a16:creationId xmlns:a16="http://schemas.microsoft.com/office/drawing/2014/main" id="{BE97AE95-0F6D-4CC7-82AC-51050AF36888}"/>
                </a:ext>
              </a:extLst>
            </p:cNvPr>
            <p:cNvSpPr/>
            <p:nvPr/>
          </p:nvSpPr>
          <p:spPr>
            <a:xfrm>
              <a:off x="4978979" y="5805414"/>
              <a:ext cx="2487852" cy="12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8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Nguồn: Vai trò của tư duy thiết kế, Pieter Baert</a:t>
              </a:r>
            </a:p>
          </p:txBody>
        </p:sp>
        <p:grpSp>
          <p:nvGrpSpPr>
            <p:cNvPr id="2" name="Group 1">
              <a:extLst>
                <a:ext uri="{FF2B5EF4-FFF2-40B4-BE49-F238E27FC236}">
                  <a16:creationId xmlns:a16="http://schemas.microsoft.com/office/drawing/2014/main" id="{9959ACFC-E2D9-4CB1-9089-727DBBD697F2}"/>
                </a:ext>
              </a:extLst>
            </p:cNvPr>
            <p:cNvGrpSpPr/>
            <p:nvPr/>
          </p:nvGrpSpPr>
          <p:grpSpPr>
            <a:xfrm>
              <a:off x="737734" y="3202994"/>
              <a:ext cx="8665441" cy="2792772"/>
              <a:chOff x="736382" y="3263900"/>
              <a:chExt cx="8668219" cy="2793667"/>
            </a:xfrm>
          </p:grpSpPr>
          <p:grpSp>
            <p:nvGrpSpPr>
              <p:cNvPr id="31" name="그룹 30">
                <a:extLst>
                  <a:ext uri="{FF2B5EF4-FFF2-40B4-BE49-F238E27FC236}">
                    <a16:creationId xmlns:a16="http://schemas.microsoft.com/office/drawing/2014/main" id="{A349C83D-9E85-477D-8516-93F2C9AD7033}"/>
                  </a:ext>
                </a:extLst>
              </p:cNvPr>
              <p:cNvGrpSpPr/>
              <p:nvPr/>
            </p:nvGrpSpPr>
            <p:grpSpPr>
              <a:xfrm>
                <a:off x="881062" y="3263900"/>
                <a:ext cx="8140700" cy="2789238"/>
                <a:chOff x="1016000" y="3652838"/>
                <a:chExt cx="8140700" cy="2692400"/>
              </a:xfrm>
            </p:grpSpPr>
            <p:cxnSp>
              <p:nvCxnSpPr>
                <p:cNvPr id="11" name="직선 연결선 10">
                  <a:extLst>
                    <a:ext uri="{FF2B5EF4-FFF2-40B4-BE49-F238E27FC236}">
                      <a16:creationId xmlns:a16="http://schemas.microsoft.com/office/drawing/2014/main" id="{2D916E3A-E5EB-4D5A-A503-A6E1C11A771D}"/>
                    </a:ext>
                  </a:extLst>
                </p:cNvPr>
                <p:cNvCxnSpPr/>
                <p:nvPr/>
              </p:nvCxnSpPr>
              <p:spPr>
                <a:xfrm>
                  <a:off x="1016000" y="4999038"/>
                  <a:ext cx="8140700" cy="0"/>
                </a:xfrm>
                <a:prstGeom prst="line">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03A6250-F08F-4C1F-824B-5C3F447EC1E7}"/>
                    </a:ext>
                  </a:extLst>
                </p:cNvPr>
                <p:cNvCxnSpPr/>
                <p:nvPr/>
              </p:nvCxnSpPr>
              <p:spPr>
                <a:xfrm>
                  <a:off x="5086350" y="3652838"/>
                  <a:ext cx="0" cy="2692400"/>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직사각형 31">
                <a:extLst>
                  <a:ext uri="{FF2B5EF4-FFF2-40B4-BE49-F238E27FC236}">
                    <a16:creationId xmlns:a16="http://schemas.microsoft.com/office/drawing/2014/main" id="{BEA4546E-AC9C-497E-8710-BF2EBE0F321D}"/>
                  </a:ext>
                </a:extLst>
              </p:cNvPr>
              <p:cNvSpPr/>
              <p:nvPr/>
            </p:nvSpPr>
            <p:spPr>
              <a:xfrm>
                <a:off x="736382" y="3285760"/>
                <a:ext cx="2371942" cy="28223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3" name="직사각형 32">
                <a:extLst>
                  <a:ext uri="{FF2B5EF4-FFF2-40B4-BE49-F238E27FC236}">
                    <a16:creationId xmlns:a16="http://schemas.microsoft.com/office/drawing/2014/main" id="{507019EF-FC3E-4ECE-B564-1B56A502379D}"/>
                  </a:ext>
                </a:extLst>
              </p:cNvPr>
              <p:cNvSpPr/>
              <p:nvPr/>
            </p:nvSpPr>
            <p:spPr>
              <a:xfrm>
                <a:off x="909560" y="3306642"/>
                <a:ext cx="2524032"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white"/>
                    </a:solidFill>
                    <a:latin typeface="SamsungOne-700" panose="020B0803030303020204" pitchFamily="34" charset="0"/>
                    <a:ea typeface="SamsungOne-700" panose="020B0803030303020204" pitchFamily="34" charset="0"/>
                  </a:rPr>
                  <a:t>Lấy con người làm trung tâm</a:t>
                </a:r>
              </a:p>
            </p:txBody>
          </p:sp>
          <p:grpSp>
            <p:nvGrpSpPr>
              <p:cNvPr id="35" name="그룹 34">
                <a:extLst>
                  <a:ext uri="{FF2B5EF4-FFF2-40B4-BE49-F238E27FC236}">
                    <a16:creationId xmlns:a16="http://schemas.microsoft.com/office/drawing/2014/main" id="{5EB11A7F-FBD6-4AFE-89BB-76E4A4F01B4A}"/>
                  </a:ext>
                </a:extLst>
              </p:cNvPr>
              <p:cNvGrpSpPr/>
              <p:nvPr/>
            </p:nvGrpSpPr>
            <p:grpSpPr>
              <a:xfrm>
                <a:off x="736382" y="5800361"/>
                <a:ext cx="2100263" cy="257206"/>
                <a:chOff x="881062" y="3641694"/>
                <a:chExt cx="2100263" cy="257206"/>
              </a:xfrm>
            </p:grpSpPr>
            <p:sp>
              <p:nvSpPr>
                <p:cNvPr id="36" name="직사각형 35">
                  <a:extLst>
                    <a:ext uri="{FF2B5EF4-FFF2-40B4-BE49-F238E27FC236}">
                      <a16:creationId xmlns:a16="http://schemas.microsoft.com/office/drawing/2014/main" id="{81B8715D-8ED1-488F-9F7F-EB6A9D1D1382}"/>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700" panose="020B0803030303020204" pitchFamily="34" charset="0"/>
                    <a:ea typeface="맑은 고딕" panose="020B0503020000020004" pitchFamily="50" charset="-127"/>
                  </a:endParaRPr>
                </a:p>
              </p:txBody>
            </p:sp>
            <p:sp>
              <p:nvSpPr>
                <p:cNvPr id="37" name="직사각형 36">
                  <a:extLst>
                    <a:ext uri="{FF2B5EF4-FFF2-40B4-BE49-F238E27FC236}">
                      <a16:creationId xmlns:a16="http://schemas.microsoft.com/office/drawing/2014/main" id="{50C6B08D-7329-4735-82C6-FCEF1B389D99}"/>
                    </a:ext>
                  </a:extLst>
                </p:cNvPr>
                <p:cNvSpPr/>
                <p:nvPr/>
              </p:nvSpPr>
              <p:spPr>
                <a:xfrm>
                  <a:off x="1054240"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white"/>
                      </a:solidFill>
                      <a:latin typeface="SamsungOne-700" panose="020B0803030303020204" pitchFamily="34" charset="0"/>
                      <a:ea typeface="SamsungOne-700" panose="020B0803030303020204" pitchFamily="34" charset="0"/>
                    </a:rPr>
                    <a:t>Thực</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hành</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grpSp>
            <p:nvGrpSpPr>
              <p:cNvPr id="38" name="그룹 37">
                <a:extLst>
                  <a:ext uri="{FF2B5EF4-FFF2-40B4-BE49-F238E27FC236}">
                    <a16:creationId xmlns:a16="http://schemas.microsoft.com/office/drawing/2014/main" id="{7B7F894D-43B0-4626-978F-56555095AA17}"/>
                  </a:ext>
                </a:extLst>
              </p:cNvPr>
              <p:cNvGrpSpPr/>
              <p:nvPr/>
            </p:nvGrpSpPr>
            <p:grpSpPr>
              <a:xfrm>
                <a:off x="7125058" y="3285761"/>
                <a:ext cx="2041385" cy="257206"/>
                <a:chOff x="606565" y="3641694"/>
                <a:chExt cx="2041385" cy="257206"/>
              </a:xfrm>
            </p:grpSpPr>
            <p:sp>
              <p:nvSpPr>
                <p:cNvPr id="39" name="직사각형 38">
                  <a:extLst>
                    <a:ext uri="{FF2B5EF4-FFF2-40B4-BE49-F238E27FC236}">
                      <a16:creationId xmlns:a16="http://schemas.microsoft.com/office/drawing/2014/main" id="{A05A04CD-B4AF-4A1A-8890-757C49ED3227}"/>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99">
                    <a:solidFill>
                      <a:prstClr val="white"/>
                    </a:solidFill>
                    <a:latin typeface="SamsungOne-700" panose="020B0803030303020204" pitchFamily="34" charset="0"/>
                    <a:ea typeface="맑은 고딕" panose="020B0503020000020004" pitchFamily="50" charset="-127"/>
                  </a:endParaRPr>
                </a:p>
              </p:txBody>
            </p:sp>
            <p:sp>
              <p:nvSpPr>
                <p:cNvPr id="40" name="직사각형 39">
                  <a:extLst>
                    <a:ext uri="{FF2B5EF4-FFF2-40B4-BE49-F238E27FC236}">
                      <a16:creationId xmlns:a16="http://schemas.microsoft.com/office/drawing/2014/main" id="{5561AF2F-6449-4093-967E-118632B2F6FE}"/>
                    </a:ext>
                  </a:extLst>
                </p:cNvPr>
                <p:cNvSpPr/>
                <p:nvPr/>
              </p:nvSpPr>
              <p:spPr>
                <a:xfrm>
                  <a:off x="606565"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600"/>
                    </a:spcAft>
                  </a:pPr>
                  <a:r>
                    <a:rPr lang="en-US" altLang="ko-KR" sz="1400" dirty="0" err="1">
                      <a:solidFill>
                        <a:prstClr val="white"/>
                      </a:solidFill>
                      <a:latin typeface="SamsungOne-700" panose="020B0803030303020204" pitchFamily="34" charset="0"/>
                      <a:ea typeface="SamsungOne-700" panose="020B0803030303020204" pitchFamily="34" charset="0"/>
                    </a:rPr>
                    <a:t>Tính</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sáng</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tạo</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cao</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grpSp>
            <p:nvGrpSpPr>
              <p:cNvPr id="41" name="그룹 40">
                <a:extLst>
                  <a:ext uri="{FF2B5EF4-FFF2-40B4-BE49-F238E27FC236}">
                    <a16:creationId xmlns:a16="http://schemas.microsoft.com/office/drawing/2014/main" id="{3C54BD81-3569-4A1C-9E42-834E53F55654}"/>
                  </a:ext>
                </a:extLst>
              </p:cNvPr>
              <p:cNvGrpSpPr/>
              <p:nvPr/>
            </p:nvGrpSpPr>
            <p:grpSpPr>
              <a:xfrm>
                <a:off x="7125058" y="5800361"/>
                <a:ext cx="2041385" cy="257206"/>
                <a:chOff x="606565" y="3641694"/>
                <a:chExt cx="2041385" cy="257206"/>
              </a:xfrm>
            </p:grpSpPr>
            <p:sp>
              <p:nvSpPr>
                <p:cNvPr id="42" name="직사각형 41">
                  <a:extLst>
                    <a:ext uri="{FF2B5EF4-FFF2-40B4-BE49-F238E27FC236}">
                      <a16:creationId xmlns:a16="http://schemas.microsoft.com/office/drawing/2014/main" id="{11F59B7F-AF5A-447D-AC4F-7A14A20C1629}"/>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99">
                    <a:solidFill>
                      <a:prstClr val="white"/>
                    </a:solidFill>
                    <a:latin typeface="SamsungOne-700" panose="020B0803030303020204" pitchFamily="34" charset="0"/>
                    <a:ea typeface="맑은 고딕" panose="020B0503020000020004" pitchFamily="50" charset="-127"/>
                  </a:endParaRPr>
                </a:p>
              </p:txBody>
            </p:sp>
            <p:sp>
              <p:nvSpPr>
                <p:cNvPr id="43" name="직사각형 42">
                  <a:extLst>
                    <a:ext uri="{FF2B5EF4-FFF2-40B4-BE49-F238E27FC236}">
                      <a16:creationId xmlns:a16="http://schemas.microsoft.com/office/drawing/2014/main" id="{26EECA52-B7A0-4AF1-B6F2-2E102D99769B}"/>
                    </a:ext>
                  </a:extLst>
                </p:cNvPr>
                <p:cNvSpPr/>
                <p:nvPr/>
              </p:nvSpPr>
              <p:spPr>
                <a:xfrm>
                  <a:off x="606565"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600"/>
                    </a:spcAft>
                  </a:pPr>
                  <a:r>
                    <a:rPr lang="en-US" altLang="ko-KR" sz="1400" dirty="0" err="1">
                      <a:solidFill>
                        <a:prstClr val="white"/>
                      </a:solidFill>
                      <a:latin typeface="SamsungOne-700" panose="020B0803030303020204" pitchFamily="34" charset="0"/>
                      <a:ea typeface="SamsungOne-700" panose="020B0803030303020204" pitchFamily="34" charset="0"/>
                    </a:rPr>
                    <a:t>Lặp</a:t>
                  </a:r>
                  <a:r>
                    <a:rPr lang="en-US" altLang="ko-KR" sz="1400" dirty="0">
                      <a:solidFill>
                        <a:prstClr val="white"/>
                      </a:solidFill>
                      <a:latin typeface="SamsungOne-700" panose="020B0803030303020204" pitchFamily="34" charset="0"/>
                      <a:ea typeface="SamsungOne-700" panose="020B0803030303020204" pitchFamily="34" charset="0"/>
                    </a:rPr>
                    <a:t> đi </a:t>
                  </a:r>
                  <a:r>
                    <a:rPr lang="en-US" altLang="ko-KR" sz="1400" dirty="0" err="1">
                      <a:solidFill>
                        <a:prstClr val="white"/>
                      </a:solidFill>
                      <a:latin typeface="SamsungOne-700" panose="020B0803030303020204" pitchFamily="34" charset="0"/>
                      <a:ea typeface="SamsungOne-700" panose="020B0803030303020204" pitchFamily="34" charset="0"/>
                    </a:rPr>
                    <a:t>lặp</a:t>
                  </a:r>
                  <a:r>
                    <a:rPr lang="en-US" altLang="ko-KR" sz="1400" dirty="0">
                      <a:solidFill>
                        <a:prstClr val="white"/>
                      </a:solidFill>
                      <a:latin typeface="SamsungOne-700" panose="020B0803030303020204" pitchFamily="34" charset="0"/>
                      <a:ea typeface="SamsungOne-700" panose="020B0803030303020204" pitchFamily="34" charset="0"/>
                    </a:rPr>
                    <a:t> </a:t>
                  </a:r>
                  <a:r>
                    <a:rPr lang="en-US" altLang="ko-KR" sz="1400" dirty="0" err="1">
                      <a:solidFill>
                        <a:prstClr val="white"/>
                      </a:solidFill>
                      <a:latin typeface="SamsungOne-700" panose="020B0803030303020204" pitchFamily="34" charset="0"/>
                      <a:ea typeface="SamsungOne-700" panose="020B0803030303020204" pitchFamily="34" charset="0"/>
                    </a:rPr>
                    <a:t>lại</a:t>
                  </a:r>
                  <a:endParaRPr lang="en-US" altLang="ko-KR" sz="1400" dirty="0">
                    <a:solidFill>
                      <a:prstClr val="white"/>
                    </a:solidFill>
                    <a:latin typeface="SamsungOne-700" panose="020B0803030303020204" pitchFamily="34" charset="0"/>
                    <a:ea typeface="SamsungOne-700" panose="020B0803030303020204" pitchFamily="34" charset="0"/>
                  </a:endParaRPr>
                </a:p>
              </p:txBody>
            </p:sp>
          </p:grpSp>
          <p:sp>
            <p:nvSpPr>
              <p:cNvPr id="48" name="Rectangle 12">
                <a:extLst>
                  <a:ext uri="{FF2B5EF4-FFF2-40B4-BE49-F238E27FC236}">
                    <a16:creationId xmlns:a16="http://schemas.microsoft.com/office/drawing/2014/main" id="{43EE9CED-CBCF-4D6E-A90C-550DD85FCB0D}"/>
                  </a:ext>
                </a:extLst>
              </p:cNvPr>
              <p:cNvSpPr/>
              <p:nvPr/>
            </p:nvSpPr>
            <p:spPr>
              <a:xfrm>
                <a:off x="5130800" y="3567998"/>
                <a:ext cx="4273801" cy="991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Tư duy thiết kế khiến bạn nhìn tình huống theo một hướng khác </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và tìm ra những giải pháp mới, vượt trội hơn và cải thiện những </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giải pháp hiện có</a:t>
                </a:r>
              </a:p>
              <a:p>
                <a:pPr marL="66655" indent="-66655">
                  <a:buClr>
                    <a:prstClr val="black">
                      <a:lumMod val="75000"/>
                      <a:lumOff val="25000"/>
                    </a:prstClr>
                  </a:buClr>
                  <a:buFont typeface="Arial" panose="020B0604020202020204" pitchFamily="34" charset="0"/>
                  <a:buChar char="•"/>
                </a:pPr>
                <a:r>
                  <a:rPr lang="vi-VN" altLang="ko-KR" sz="1100" b="1" dirty="0">
                    <a:solidFill>
                      <a:srgbClr val="FF0000"/>
                    </a:solidFill>
                    <a:latin typeface="SamsungOne-400" panose="020B0503030303020204" pitchFamily="34" charset="0"/>
                    <a:ea typeface="SamsungOne-400" panose="020B0503030303020204" pitchFamily="34" charset="0"/>
                  </a:rPr>
                  <a:t>Tư duy tích hợp </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chính là chìa khóa để làm vậy. Bạn cần có khả </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năng nhìn thấy các khía cạnh khác nhau của vấn đề</a:t>
                </a:r>
              </a:p>
            </p:txBody>
          </p:sp>
          <p:sp>
            <p:nvSpPr>
              <p:cNvPr id="49" name="Rectangle 12">
                <a:extLst>
                  <a:ext uri="{FF2B5EF4-FFF2-40B4-BE49-F238E27FC236}">
                    <a16:creationId xmlns:a16="http://schemas.microsoft.com/office/drawing/2014/main" id="{D3EABF9E-EFE2-46E3-B68B-0513730D6F11}"/>
                  </a:ext>
                </a:extLst>
              </p:cNvPr>
              <p:cNvSpPr/>
              <p:nvPr/>
            </p:nvSpPr>
            <p:spPr>
              <a:xfrm>
                <a:off x="780923" y="3567998"/>
                <a:ext cx="4273801"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Bắt nguồn từ nhu cầu và mong muốn của con người</a:t>
                </a:r>
              </a:p>
              <a:p>
                <a:pPr marL="66655" indent="-66655">
                  <a:buClr>
                    <a:prstClr val="black">
                      <a:lumMod val="75000"/>
                      <a:lumOff val="25000"/>
                    </a:prstClr>
                  </a:buClr>
                  <a:buFont typeface="Arial" panose="020B0604020202020204" pitchFamily="34" charset="0"/>
                  <a:buChar char="•"/>
                </a:pPr>
                <a:r>
                  <a:rPr lang="vi-VN" altLang="ko-KR" sz="1100" b="1" dirty="0">
                    <a:solidFill>
                      <a:srgbClr val="FF0000"/>
                    </a:solidFill>
                    <a:latin typeface="SamsungOne-400" panose="020B0503030303020204" pitchFamily="34" charset="0"/>
                    <a:ea typeface="SamsungOne-400" panose="020B0503030303020204" pitchFamily="34" charset="0"/>
                  </a:rPr>
                  <a:t>Đồng cảm </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chính là chìa khóa để làm vậy!</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Bạn cần có khả năng thấu hiểu và chia sẻ cảm xúc của người </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khác</a:t>
                </a:r>
              </a:p>
            </p:txBody>
          </p:sp>
          <p:sp>
            <p:nvSpPr>
              <p:cNvPr id="50" name="Rectangle 12">
                <a:extLst>
                  <a:ext uri="{FF2B5EF4-FFF2-40B4-BE49-F238E27FC236}">
                    <a16:creationId xmlns:a16="http://schemas.microsoft.com/office/drawing/2014/main" id="{E49116F8-B630-4837-8677-A102966C5F97}"/>
                  </a:ext>
                </a:extLst>
              </p:cNvPr>
              <p:cNvSpPr/>
              <p:nvPr/>
            </p:nvSpPr>
            <p:spPr>
              <a:xfrm>
                <a:off x="780923" y="4834235"/>
                <a:ext cx="4273801" cy="992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Hãy ngừng nói và bắt tay vào làm. Biến ý tưởng thành hiện thực.</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Thiết kế mẫu nghĩa là hiện thực hóa tư duy và kiểm tra các giả</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thuyết</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Thất bại là một phần cần thiết trong quá trình này. </a:t>
                </a:r>
                <a:r>
                  <a:rPr lang="vi-VN" altLang="ko-KR" sz="1100" b="1" dirty="0">
                    <a:solidFill>
                      <a:srgbClr val="FF0000"/>
                    </a:solidFill>
                    <a:latin typeface="SamsungOne-400" panose="020B0503030303020204" pitchFamily="34" charset="0"/>
                    <a:ea typeface="SamsungOne-400" panose="020B0503030303020204" pitchFamily="34" charset="0"/>
                  </a:rPr>
                  <a:t>Thử nghiệm và mắc lỗi</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 chính là chìa khóa.</a:t>
                </a:r>
              </a:p>
            </p:txBody>
          </p:sp>
          <p:sp>
            <p:nvSpPr>
              <p:cNvPr id="51" name="Rectangle 12">
                <a:extLst>
                  <a:ext uri="{FF2B5EF4-FFF2-40B4-BE49-F238E27FC236}">
                    <a16:creationId xmlns:a16="http://schemas.microsoft.com/office/drawing/2014/main" id="{633F8EA3-5889-453B-AC41-FC7CE6E07796}"/>
                  </a:ext>
                </a:extLst>
              </p:cNvPr>
              <p:cNvSpPr/>
              <p:nvPr/>
            </p:nvSpPr>
            <p:spPr>
              <a:xfrm>
                <a:off x="5130800" y="4834235"/>
                <a:ext cx="4273801" cy="653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Con đường tới thành công chẳng bao giờ bằng phẳng thẳng tắp. Càng lặp lại chu kỳ </a:t>
                </a:r>
                <a:r>
                  <a:rPr lang="vi-VN" altLang="ko-KR" sz="1100" b="1" dirty="0">
                    <a:solidFill>
                      <a:srgbClr val="FF0000"/>
                    </a:solidFill>
                    <a:latin typeface="SamsungOne-400" panose="020B0503030303020204" pitchFamily="34" charset="0"/>
                    <a:ea typeface="SamsungOne-400" panose="020B0503030303020204" pitchFamily="34" charset="0"/>
                  </a:rPr>
                  <a:t>“Hiểu &gt; Tạo &gt; Học” </a:t>
                </a: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nhiều lần thì càng có cơ</a:t>
                </a:r>
              </a:p>
              <a:p>
                <a:pPr marL="66655" indent="-66655">
                  <a:buClr>
                    <a:prstClr val="black">
                      <a:lumMod val="75000"/>
                      <a:lumOff val="25000"/>
                    </a:prstClr>
                  </a:buClr>
                  <a:buFont typeface="Arial" panose="020B0604020202020204" pitchFamily="34" charset="0"/>
                  <a:buChar char="•"/>
                </a:pPr>
                <a:r>
                  <a:rPr lang="vi-VN" altLang="ko-KR" sz="1100" dirty="0">
                    <a:solidFill>
                      <a:prstClr val="black">
                        <a:lumMod val="85000"/>
                        <a:lumOff val="15000"/>
                      </a:prstClr>
                    </a:solidFill>
                    <a:latin typeface="SamsungOne-400" panose="020B0503030303020204" pitchFamily="34" charset="0"/>
                    <a:ea typeface="SamsungOne-400" panose="020B0503030303020204" pitchFamily="34" charset="0"/>
                  </a:rPr>
                  <a:t>hội đạt được những kết quả tích cực.</a:t>
                </a:r>
              </a:p>
            </p:txBody>
          </p:sp>
        </p:grpSp>
        <p:grpSp>
          <p:nvGrpSpPr>
            <p:cNvPr id="34" name="그룹 2">
              <a:extLst>
                <a:ext uri="{FF2B5EF4-FFF2-40B4-BE49-F238E27FC236}">
                  <a16:creationId xmlns:a16="http://schemas.microsoft.com/office/drawing/2014/main" id="{C9A56DEE-A045-4DCB-835B-DDEB2D3FBA8E}"/>
                </a:ext>
              </a:extLst>
            </p:cNvPr>
            <p:cNvGrpSpPr/>
            <p:nvPr/>
          </p:nvGrpSpPr>
          <p:grpSpPr>
            <a:xfrm>
              <a:off x="3108915" y="2504717"/>
              <a:ext cx="3684995" cy="584013"/>
              <a:chOff x="806777" y="3032465"/>
              <a:chExt cx="8289270" cy="584200"/>
            </a:xfrm>
          </p:grpSpPr>
          <p:sp>
            <p:nvSpPr>
              <p:cNvPr id="44" name="직사각형 23">
                <a:extLst>
                  <a:ext uri="{FF2B5EF4-FFF2-40B4-BE49-F238E27FC236}">
                    <a16:creationId xmlns:a16="http://schemas.microsoft.com/office/drawing/2014/main" id="{D4DEF528-4DC3-4190-9F8A-5ABCF547E212}"/>
                  </a:ext>
                </a:extLst>
              </p:cNvPr>
              <p:cNvSpPr/>
              <p:nvPr/>
            </p:nvSpPr>
            <p:spPr>
              <a:xfrm>
                <a:off x="806777" y="3121822"/>
                <a:ext cx="828927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b="1"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Regular" pitchFamily="2" charset="77"/>
                  </a:rPr>
                  <a:t>YẾU TỐ CHÍNH</a:t>
                </a:r>
              </a:p>
            </p:txBody>
          </p:sp>
          <p:grpSp>
            <p:nvGrpSpPr>
              <p:cNvPr id="45" name="그룹 24">
                <a:extLst>
                  <a:ext uri="{FF2B5EF4-FFF2-40B4-BE49-F238E27FC236}">
                    <a16:creationId xmlns:a16="http://schemas.microsoft.com/office/drawing/2014/main" id="{4213F0BA-CA1F-495E-B76A-E00BAF8E164C}"/>
                  </a:ext>
                </a:extLst>
              </p:cNvPr>
              <p:cNvGrpSpPr/>
              <p:nvPr/>
            </p:nvGrpSpPr>
            <p:grpSpPr>
              <a:xfrm>
                <a:off x="1338262" y="3032465"/>
                <a:ext cx="7226300" cy="584200"/>
                <a:chOff x="1384300" y="3124200"/>
                <a:chExt cx="7226300" cy="584200"/>
              </a:xfrm>
            </p:grpSpPr>
            <p:cxnSp>
              <p:nvCxnSpPr>
                <p:cNvPr id="46" name="직선 연결선 25">
                  <a:extLst>
                    <a:ext uri="{FF2B5EF4-FFF2-40B4-BE49-F238E27FC236}">
                      <a16:creationId xmlns:a16="http://schemas.microsoft.com/office/drawing/2014/main" id="{81599FF2-BBB9-4165-951F-D549B3177A15}"/>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26">
                  <a:extLst>
                    <a:ext uri="{FF2B5EF4-FFF2-40B4-BE49-F238E27FC236}">
                      <a16:creationId xmlns:a16="http://schemas.microsoft.com/office/drawing/2014/main" id="{064F984A-2862-4960-814C-B42FF5C16DA7}"/>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4" name="그룹 53">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55" name="직사각형 54">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56" name="직사각형 55">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139393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Trước khi thử nghiệm: Chuẩn bị thử nghiệm</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185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4) NHƯ THẾ NÀO: Lập phương pháp thử nghiệm hiệu quả.</a:t>
            </a: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b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b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Hãy nghĩ cách để thử nghiệm giải pháp. Lập kế hoạch thực tế như lịch trình, đối tượng và địa điểm, cũng như cách quan sát khách hàng, kế hoạch phỏng vấn và số lượng người tham gia.</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Đã xác nhận lịch trình, điểm đến, địa điểm, v.v., chưa?</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Vai trò giữa các thành viên được phỏng vấn đã được xác định rõ ràng chưa?</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thử nghiệm điều gì?</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877006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hiện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1653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ĐỒNG CẢM:  Hãy đặt mình vào vị trí của khách hàng.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GÌ: Hãy suy nghĩ về đối tượng đại diện mà bạn đã tạo trước đó, đây là một cách để trải nghiệm tình huống vấn đề sau khi áp dụng giải pháp giống như một khách hàng.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ĐIỀU GÌ: Dự đoán hành vi của khách hàng khi trải nghiệm một hệ thống mới đối với họ, và liệu khách hàng có thể dễ dàng chấp nhận giải pháp hay không và xem có vấn đề gì không.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MẸO: Bạn nên thực hiện cách này để kiểm tra lại giải pháp trước khi bắt đầu thử nghiệm toàn diện với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khách hàng.</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4265664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hiện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185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QUAN SÁT: Quan sát khách hàng.</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GÌ: Áp dụng giải pháp vào tình hình thực tế và quan sát phản ứng của khách hàng trong các điều kiện như thường lệ.</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ĐIỀU GÌ: Viết trước những gì bạn muốn thấy và quan sát trang web, xem liệu giải pháp có hiệu quả hay không và hành vi của khách hàng sẽ thế nào. Đánh giá từng mục để xem cần cải thiện điều gì và bằng cách nào.</a:t>
            </a:r>
          </a:p>
          <a:p>
            <a:pPr marL="630238"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MẸO: Quan sát độ hiệu quả của giải pháp bằng cách quan sát hành vi tự nhiên nhất của khách hàng, giống như cách quan sát trong giai đoạn Khám phá.</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1376926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4065"/>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hiện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7804"/>
            <a:ext cx="8630057" cy="296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 PHỎNG VẤN: Đặt câu hỏi với khách hàng.</a:t>
            </a:r>
          </a:p>
          <a:p>
            <a:pPr marL="690563"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GÌ: Phỏng vấn khách hàng những điều họ cần biết về giải pháp. Thông thường, đầu tiên, hãy để khách hàng trải nghiệm môi trường sau khi áp dụng giải pháp, sau đó, hãy đặt câu hỏi về giải pháp.</a:t>
            </a:r>
          </a:p>
          <a:p>
            <a:pPr marL="690563"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THỰC HIỆN ĐIỀU GÌ: Hỏi khách hàng ý kiến về những điều họ thích, không thích hoặc thấy không cần thiết, và cần cải thiện điều gì.</a:t>
            </a:r>
          </a:p>
          <a:p>
            <a:pPr marL="690563"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MẸO Tùy theo từng loại giải pháp, khách hàng có thể đặt câu hỏi cũng như trải nghiệm, và bạn có 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phỏng vấn lại khách hàng sau khi thử nghiệm được một tuần.</a:t>
            </a:r>
          </a:p>
          <a:p>
            <a:pPr marL="690563" indent="-180975">
              <a:spcAft>
                <a:spcPts val="800"/>
              </a:spcAft>
              <a:buClr>
                <a:srgbClr val="193EB0"/>
              </a:buClr>
              <a:buFont typeface="SamsungOne 400" panose="020B0503030303020204" pitchFamily="34" charset="0"/>
              <a:buChar char="‣"/>
            </a:pPr>
            <a:r>
              <a:rPr lang="ko-KR" altLang="en-US" sz="1300" dirty="0">
                <a:solidFill>
                  <a:srgbClr val="0000FF"/>
                </a:solidFill>
                <a:latin typeface="SamsungOne-400" panose="020B0503030303020204" pitchFamily="34" charset="0"/>
                <a:ea typeface="맑은 고딕" panose="020B0503020000020004" pitchFamily="50" charset="-127"/>
                <a:sym typeface="Wingdings 2" panose="05020102010507070707" pitchFamily="18" charset="2"/>
              </a:rPr>
              <a: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srgbClr val="193EB0"/>
                </a:solidFill>
                <a:latin typeface="SamsungOne-400" panose="020B0503030303020204" pitchFamily="34" charset="0"/>
                <a:ea typeface="SamsungOne-400" panose="020B0503030303020204" pitchFamily="34" charset="0"/>
              </a:rPr>
              <a:t>Khi thực hiện phỏng vấn sau giai đoạn thử nghiệm, bạn phải chọn sẵn thời gian thử nghiệm và yêu cầu khách hàng thực hiện một nhiệm vụ để xác định khách hàng muốn biết điều gì trong thời gian thử nghiệm.</a:t>
            </a:r>
          </a:p>
          <a:p>
            <a:pPr marL="182508" indent="-182508">
              <a:spcAft>
                <a:spcPts val="800"/>
              </a:spcAft>
              <a:buClr>
                <a:srgbClr val="193EB0"/>
              </a:buClr>
              <a:buFont typeface="SamsungOne 400" panose="020B0503030303020204" pitchFamily="34" charset="0"/>
              <a:buChar char="‣"/>
            </a:pP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457063" lvl="1">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567037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2EF7A6CA-43A5-4039-95F2-125384420A04}"/>
              </a:ext>
            </a:extLst>
          </p:cNvPr>
          <p:cNvGrpSpPr/>
          <p:nvPr/>
        </p:nvGrpSpPr>
        <p:grpSpPr>
          <a:xfrm>
            <a:off x="560209" y="204002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Sau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khi</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Tóm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quả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nghiệm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423768"/>
            <a:ext cx="8630057" cy="286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1) PHẢN ỨNG &amp; KẾT QUẢ Tính toán mức độ phản ứng của khách hàng và độ hiệu quả của giải pháp.</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Xem khách hàng phản ứng thế nào, giải pháp thực sự giải quyết vấn đề ra sao, khách hàng hài lòng thế nào về giải pháp và liệu có bất kỳ vấn đề hoặc ảnh hưởng không mong muốn nào khi áp dụng giải pháp hay không.</a:t>
            </a:r>
          </a:p>
          <a:p>
            <a:pPr marL="182508" indent="-182508">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2) BƯỚC TIẾP THEO: Tìm và sửa lại những chỗ còn thiếu sót của giải pháp.</a:t>
            </a:r>
          </a:p>
          <a:p>
            <a:pPr marL="5683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Áp dụng giải pháp vào thực tế và nghĩ xem có thể sửa đổi và cải thiện giải pháp thế nào. Nghĩ xem cần làm gì để tăng độ hiệu quả khi giải quyết vấn đề và lập kế hoạch hành động cụ thể. Và xác nhận...</a:t>
            </a:r>
          </a:p>
          <a:p>
            <a:pPr marL="9747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Kế hoạch kinh doanh để bán giải pháp trong tương lai</a:t>
            </a:r>
          </a:p>
          <a:p>
            <a:pPr marL="9747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đối tác và chuyên gia công nghệ tư vấn giải pháp cần điều gì</a:t>
            </a:r>
          </a:p>
          <a:p>
            <a:pPr marL="9747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Cần bao nhiêu tiền và được hỗ trợ như thế nào?</a:t>
            </a:r>
          </a:p>
          <a:p>
            <a:pPr marL="974725" indent="-180975">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Biết khi nào thì có thể thực hiện giải pháp kế hoạch hành động cụ thể cho tương lai là gì</a:t>
            </a:r>
          </a:p>
        </p:txBody>
      </p:sp>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1.2. </a:t>
              </a:r>
              <a:r>
                <a:rPr lang="vi-VN" altLang="ko-KR" b="1" dirty="0">
                  <a:solidFill>
                    <a:prstClr val="white"/>
                  </a:solidFill>
                  <a:latin typeface="iCiel Samsung Sharp Sans Medium" pitchFamily="2" charset="77"/>
                  <a:cs typeface="iCiel Samsung Sharp Sans Medium" pitchFamily="2" charset="77"/>
                </a:rPr>
                <a:t>Năm bước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1" name="직사각형 10">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
        <p:nvSpPr>
          <p:cNvPr id="12" name="직사각형 11">
            <a:extLst>
              <a:ext uri="{FF2B5EF4-FFF2-40B4-BE49-F238E27FC236}">
                <a16:creationId xmlns:a16="http://schemas.microsoft.com/office/drawing/2014/main" id="{78C6E56E-803D-4704-8651-C52D7ABCD83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nghiệm</a:t>
            </a:r>
            <a:endPar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2683673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grpSp>
      <p:sp>
        <p:nvSpPr>
          <p:cNvPr id="9" name="직사각형 7">
            <a:extLst>
              <a:ext uri="{FF2B5EF4-FFF2-40B4-BE49-F238E27FC236}">
                <a16:creationId xmlns:a16="http://schemas.microsoft.com/office/drawing/2014/main" id="{5E2C23FB-002A-49D7-A44F-8D02B05112F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300" b="1" u="none" strike="noStrike" kern="1200" cap="none" spc="0" normalizeH="0" baseline="0" noProof="0" dirty="0">
                <a:ln>
                  <a:noFill/>
                </a:ln>
                <a:solidFill>
                  <a:prstClr val="white"/>
                </a:solidFill>
                <a:effectLst/>
                <a:uLnTx/>
                <a:uFillTx/>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1551566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569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F9F141CD-CC32-4EE6-9039-E12CB9D34311}"/>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7" name="그룹 16">
            <a:extLst>
              <a:ext uri="{FF2B5EF4-FFF2-40B4-BE49-F238E27FC236}">
                <a16:creationId xmlns:a16="http://schemas.microsoft.com/office/drawing/2014/main" id="{A1E17F01-7666-4B2E-AD93-DDF5CAB5092E}"/>
              </a:ext>
            </a:extLst>
          </p:cNvPr>
          <p:cNvGrpSpPr/>
          <p:nvPr/>
        </p:nvGrpSpPr>
        <p:grpSpPr>
          <a:xfrm>
            <a:off x="560209" y="2040029"/>
            <a:ext cx="8782409" cy="215375"/>
            <a:chOff x="1027113" y="2045625"/>
            <a:chExt cx="8785225" cy="215444"/>
          </a:xfrm>
        </p:grpSpPr>
        <p:sp>
          <p:nvSpPr>
            <p:cNvPr id="18" name="직사각형 17">
              <a:extLst>
                <a:ext uri="{FF2B5EF4-FFF2-40B4-BE49-F238E27FC236}">
                  <a16:creationId xmlns:a16="http://schemas.microsoft.com/office/drawing/2014/main" id="{B4B50386-D2A5-45C5-B6FE-BAB2B8E5DAF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2D15E957-98E9-4023-9190-5E9C6049F68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Tư duy thiết kế là gì?</a:t>
              </a:r>
            </a:p>
          </p:txBody>
        </p:sp>
      </p:grpSp>
      <p:grpSp>
        <p:nvGrpSpPr>
          <p:cNvPr id="3" name="Group 2">
            <a:extLst>
              <a:ext uri="{FF2B5EF4-FFF2-40B4-BE49-F238E27FC236}">
                <a16:creationId xmlns:a16="http://schemas.microsoft.com/office/drawing/2014/main" id="{B47EA31A-A36B-453D-98AE-A4C426EF38FD}"/>
              </a:ext>
            </a:extLst>
          </p:cNvPr>
          <p:cNvGrpSpPr/>
          <p:nvPr/>
        </p:nvGrpSpPr>
        <p:grpSpPr>
          <a:xfrm>
            <a:off x="1088169" y="3273109"/>
            <a:ext cx="7892614" cy="2601497"/>
            <a:chOff x="1086931" y="3455618"/>
            <a:chExt cx="7895144" cy="2602331"/>
          </a:xfrm>
        </p:grpSpPr>
        <p:grpSp>
          <p:nvGrpSpPr>
            <p:cNvPr id="2" name="그룹 1">
              <a:extLst>
                <a:ext uri="{FF2B5EF4-FFF2-40B4-BE49-F238E27FC236}">
                  <a16:creationId xmlns:a16="http://schemas.microsoft.com/office/drawing/2014/main" id="{C38166D2-5538-496F-A08E-741F3B6E2CDE}"/>
                </a:ext>
              </a:extLst>
            </p:cNvPr>
            <p:cNvGrpSpPr/>
            <p:nvPr/>
          </p:nvGrpSpPr>
          <p:grpSpPr>
            <a:xfrm>
              <a:off x="1086931" y="3672683"/>
              <a:ext cx="7592335" cy="2147545"/>
              <a:chOff x="1086931" y="3672684"/>
              <a:chExt cx="7592335" cy="1816100"/>
            </a:xfrm>
          </p:grpSpPr>
          <p:cxnSp>
            <p:nvCxnSpPr>
              <p:cNvPr id="25" name="직선 연결선 24">
                <a:extLst>
                  <a:ext uri="{FF2B5EF4-FFF2-40B4-BE49-F238E27FC236}">
                    <a16:creationId xmlns:a16="http://schemas.microsoft.com/office/drawing/2014/main" id="{D9A2F1A9-034D-4A9B-8E88-17DD6DB98BD6}"/>
                  </a:ext>
                </a:extLst>
              </p:cNvPr>
              <p:cNvCxnSpPr>
                <a:cxnSpLocks/>
              </p:cNvCxnSpPr>
              <p:nvPr/>
            </p:nvCxnSpPr>
            <p:spPr>
              <a:xfrm>
                <a:off x="1086931" y="3672684"/>
                <a:ext cx="759233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14FAE55-AE7E-4899-85BB-FAD809D3D807}"/>
                  </a:ext>
                </a:extLst>
              </p:cNvPr>
              <p:cNvCxnSpPr>
                <a:cxnSpLocks/>
              </p:cNvCxnSpPr>
              <p:nvPr/>
            </p:nvCxnSpPr>
            <p:spPr>
              <a:xfrm>
                <a:off x="1086931" y="5488784"/>
                <a:ext cx="759233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27" name="직사각형 26">
              <a:extLst>
                <a:ext uri="{FF2B5EF4-FFF2-40B4-BE49-F238E27FC236}">
                  <a16:creationId xmlns:a16="http://schemas.microsoft.com/office/drawing/2014/main" id="{BA38883B-1A79-4F87-89E2-328633F4042E}"/>
                </a:ext>
              </a:extLst>
            </p:cNvPr>
            <p:cNvSpPr/>
            <p:nvPr/>
          </p:nvSpPr>
          <p:spPr>
            <a:xfrm>
              <a:off x="1094981" y="5904012"/>
              <a:ext cx="1054471" cy="153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Nghiên</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cứu</a:t>
              </a:r>
              <a:endPar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endParaRPr>
            </a:p>
          </p:txBody>
        </p:sp>
        <p:sp>
          <p:nvSpPr>
            <p:cNvPr id="28" name="직사각형 27">
              <a:extLst>
                <a:ext uri="{FF2B5EF4-FFF2-40B4-BE49-F238E27FC236}">
                  <a16:creationId xmlns:a16="http://schemas.microsoft.com/office/drawing/2014/main" id="{C14DA45F-B04C-4966-8A09-46B0D6136EA8}"/>
                </a:ext>
              </a:extLst>
            </p:cNvPr>
            <p:cNvSpPr/>
            <p:nvPr/>
          </p:nvSpPr>
          <p:spPr>
            <a:xfrm>
              <a:off x="4133456" y="5904012"/>
              <a:ext cx="161011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Tạo mẫu thử cho ý tưởng</a:t>
              </a:r>
            </a:p>
          </p:txBody>
        </p:sp>
        <p:sp>
          <p:nvSpPr>
            <p:cNvPr id="29" name="직사각형 28">
              <a:extLst>
                <a:ext uri="{FF2B5EF4-FFF2-40B4-BE49-F238E27FC236}">
                  <a16:creationId xmlns:a16="http://schemas.microsoft.com/office/drawing/2014/main" id="{FD4A932A-36DF-4B8E-8509-7E7FD15DF091}"/>
                </a:ext>
              </a:extLst>
            </p:cNvPr>
            <p:cNvSpPr/>
            <p:nvPr/>
          </p:nvSpPr>
          <p:spPr>
            <a:xfrm>
              <a:off x="7371956" y="5904012"/>
              <a:ext cx="161011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Thiết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kế</a:t>
              </a:r>
              <a:endPar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endParaRPr>
            </a:p>
          </p:txBody>
        </p:sp>
        <p:sp>
          <p:nvSpPr>
            <p:cNvPr id="30" name="직사각형 29">
              <a:extLst>
                <a:ext uri="{FF2B5EF4-FFF2-40B4-BE49-F238E27FC236}">
                  <a16:creationId xmlns:a16="http://schemas.microsoft.com/office/drawing/2014/main" id="{A6C2C445-9CFF-4E67-93AE-904005BB259A}"/>
                </a:ext>
              </a:extLst>
            </p:cNvPr>
            <p:cNvSpPr/>
            <p:nvPr/>
          </p:nvSpPr>
          <p:spPr>
            <a:xfrm>
              <a:off x="2145964" y="3455618"/>
              <a:ext cx="2187724"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Bất</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định/</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Kiểu</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mẫu</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Hiểu</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biết</a:t>
              </a:r>
            </a:p>
          </p:txBody>
        </p:sp>
        <p:sp>
          <p:nvSpPr>
            <p:cNvPr id="31" name="직사각형 30">
              <a:extLst>
                <a:ext uri="{FF2B5EF4-FFF2-40B4-BE49-F238E27FC236}">
                  <a16:creationId xmlns:a16="http://schemas.microsoft.com/office/drawing/2014/main" id="{AF192A85-A785-4B32-9D72-8BB07D34A58D}"/>
                </a:ext>
              </a:extLst>
            </p:cNvPr>
            <p:cNvSpPr/>
            <p:nvPr/>
          </p:nvSpPr>
          <p:spPr>
            <a:xfrm>
              <a:off x="5743575" y="3455618"/>
              <a:ext cx="2187724"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Rõ</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ràng</a:t>
              </a:r>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/Tập </a:t>
              </a:r>
              <a:r>
                <a:rPr lang="en-US" altLang="ko-KR" sz="1000" b="1" dirty="0" err="1">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trung</a:t>
              </a:r>
              <a:endPar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endParaRPr>
            </a:p>
          </p:txBody>
        </p:sp>
        <p:sp>
          <p:nvSpPr>
            <p:cNvPr id="11" name="자유형: 도형 10">
              <a:extLst>
                <a:ext uri="{FF2B5EF4-FFF2-40B4-BE49-F238E27FC236}">
                  <a16:creationId xmlns:a16="http://schemas.microsoft.com/office/drawing/2014/main" id="{BD004C95-577C-49DE-8DC9-823B2E3CB48C}"/>
                </a:ext>
              </a:extLst>
            </p:cNvPr>
            <p:cNvSpPr/>
            <p:nvPr/>
          </p:nvSpPr>
          <p:spPr>
            <a:xfrm>
              <a:off x="1233714" y="3785329"/>
              <a:ext cx="7445552" cy="1933300"/>
            </a:xfrm>
            <a:custGeom>
              <a:avLst/>
              <a:gdLst>
                <a:gd name="connsiteX0" fmla="*/ 323 w 6385883"/>
                <a:gd name="connsiteY0" fmla="*/ 640080 h 1795867"/>
                <a:gd name="connsiteX1" fmla="*/ 61283 w 6385883"/>
                <a:gd name="connsiteY1" fmla="*/ 693420 h 1795867"/>
                <a:gd name="connsiteX2" fmla="*/ 99383 w 6385883"/>
                <a:gd name="connsiteY2" fmla="*/ 723900 h 1795867"/>
                <a:gd name="connsiteX3" fmla="*/ 213683 w 6385883"/>
                <a:gd name="connsiteY3" fmla="*/ 792480 h 1795867"/>
                <a:gd name="connsiteX4" fmla="*/ 259403 w 6385883"/>
                <a:gd name="connsiteY4" fmla="*/ 807720 h 1795867"/>
                <a:gd name="connsiteX5" fmla="*/ 297503 w 6385883"/>
                <a:gd name="connsiteY5" fmla="*/ 822960 h 1795867"/>
                <a:gd name="connsiteX6" fmla="*/ 343223 w 6385883"/>
                <a:gd name="connsiteY6" fmla="*/ 838200 h 1795867"/>
                <a:gd name="connsiteX7" fmla="*/ 366083 w 6385883"/>
                <a:gd name="connsiteY7" fmla="*/ 845820 h 1795867"/>
                <a:gd name="connsiteX8" fmla="*/ 411803 w 6385883"/>
                <a:gd name="connsiteY8" fmla="*/ 838200 h 1795867"/>
                <a:gd name="connsiteX9" fmla="*/ 419423 w 6385883"/>
                <a:gd name="connsiteY9" fmla="*/ 815340 h 1795867"/>
                <a:gd name="connsiteX10" fmla="*/ 404183 w 6385883"/>
                <a:gd name="connsiteY10" fmla="*/ 769620 h 1795867"/>
                <a:gd name="connsiteX11" fmla="*/ 381323 w 6385883"/>
                <a:gd name="connsiteY11" fmla="*/ 723900 h 1795867"/>
                <a:gd name="connsiteX12" fmla="*/ 358463 w 6385883"/>
                <a:gd name="connsiteY12" fmla="*/ 708660 h 1795867"/>
                <a:gd name="connsiteX13" fmla="*/ 274643 w 6385883"/>
                <a:gd name="connsiteY13" fmla="*/ 723900 h 1795867"/>
                <a:gd name="connsiteX14" fmla="*/ 251783 w 6385883"/>
                <a:gd name="connsiteY14" fmla="*/ 739140 h 1795867"/>
                <a:gd name="connsiteX15" fmla="*/ 244163 w 6385883"/>
                <a:gd name="connsiteY15" fmla="*/ 762000 h 1795867"/>
                <a:gd name="connsiteX16" fmla="*/ 221303 w 6385883"/>
                <a:gd name="connsiteY16" fmla="*/ 807720 h 1795867"/>
                <a:gd name="connsiteX17" fmla="*/ 228923 w 6385883"/>
                <a:gd name="connsiteY17" fmla="*/ 906780 h 1795867"/>
                <a:gd name="connsiteX18" fmla="*/ 251783 w 6385883"/>
                <a:gd name="connsiteY18" fmla="*/ 922020 h 1795867"/>
                <a:gd name="connsiteX19" fmla="*/ 305123 w 6385883"/>
                <a:gd name="connsiteY19" fmla="*/ 937260 h 1795867"/>
                <a:gd name="connsiteX20" fmla="*/ 411803 w 6385883"/>
                <a:gd name="connsiteY20" fmla="*/ 929640 h 1795867"/>
                <a:gd name="connsiteX21" fmla="*/ 434663 w 6385883"/>
                <a:gd name="connsiteY21" fmla="*/ 914400 h 1795867"/>
                <a:gd name="connsiteX22" fmla="*/ 457523 w 6385883"/>
                <a:gd name="connsiteY22" fmla="*/ 906780 h 1795867"/>
                <a:gd name="connsiteX23" fmla="*/ 488003 w 6385883"/>
                <a:gd name="connsiteY23" fmla="*/ 883920 h 1795867"/>
                <a:gd name="connsiteX24" fmla="*/ 510863 w 6385883"/>
                <a:gd name="connsiteY24" fmla="*/ 868680 h 1795867"/>
                <a:gd name="connsiteX25" fmla="*/ 526103 w 6385883"/>
                <a:gd name="connsiteY25" fmla="*/ 845820 h 1795867"/>
                <a:gd name="connsiteX26" fmla="*/ 548963 w 6385883"/>
                <a:gd name="connsiteY26" fmla="*/ 822960 h 1795867"/>
                <a:gd name="connsiteX27" fmla="*/ 564203 w 6385883"/>
                <a:gd name="connsiteY27" fmla="*/ 777240 h 1795867"/>
                <a:gd name="connsiteX28" fmla="*/ 571823 w 6385883"/>
                <a:gd name="connsiteY28" fmla="*/ 754380 h 1795867"/>
                <a:gd name="connsiteX29" fmla="*/ 556583 w 6385883"/>
                <a:gd name="connsiteY29" fmla="*/ 640080 h 1795867"/>
                <a:gd name="connsiteX30" fmla="*/ 548963 w 6385883"/>
                <a:gd name="connsiteY30" fmla="*/ 617220 h 1795867"/>
                <a:gd name="connsiteX31" fmla="*/ 526103 w 6385883"/>
                <a:gd name="connsiteY31" fmla="*/ 601980 h 1795867"/>
                <a:gd name="connsiteX32" fmla="*/ 488003 w 6385883"/>
                <a:gd name="connsiteY32" fmla="*/ 586740 h 1795867"/>
                <a:gd name="connsiteX33" fmla="*/ 465143 w 6385883"/>
                <a:gd name="connsiteY33" fmla="*/ 579120 h 1795867"/>
                <a:gd name="connsiteX34" fmla="*/ 320363 w 6385883"/>
                <a:gd name="connsiteY34" fmla="*/ 594360 h 1795867"/>
                <a:gd name="connsiteX35" fmla="*/ 289883 w 6385883"/>
                <a:gd name="connsiteY35" fmla="*/ 617220 h 1795867"/>
                <a:gd name="connsiteX36" fmla="*/ 251783 w 6385883"/>
                <a:gd name="connsiteY36" fmla="*/ 662940 h 1795867"/>
                <a:gd name="connsiteX37" fmla="*/ 228923 w 6385883"/>
                <a:gd name="connsiteY37" fmla="*/ 678180 h 1795867"/>
                <a:gd name="connsiteX38" fmla="*/ 198443 w 6385883"/>
                <a:gd name="connsiteY38" fmla="*/ 731520 h 1795867"/>
                <a:gd name="connsiteX39" fmla="*/ 190823 w 6385883"/>
                <a:gd name="connsiteY39" fmla="*/ 754380 h 1795867"/>
                <a:gd name="connsiteX40" fmla="*/ 167963 w 6385883"/>
                <a:gd name="connsiteY40" fmla="*/ 777240 h 1795867"/>
                <a:gd name="connsiteX41" fmla="*/ 145103 w 6385883"/>
                <a:gd name="connsiteY41" fmla="*/ 830580 h 1795867"/>
                <a:gd name="connsiteX42" fmla="*/ 129863 w 6385883"/>
                <a:gd name="connsiteY42" fmla="*/ 868680 h 1795867"/>
                <a:gd name="connsiteX43" fmla="*/ 114623 w 6385883"/>
                <a:gd name="connsiteY43" fmla="*/ 891540 h 1795867"/>
                <a:gd name="connsiteX44" fmla="*/ 99383 w 6385883"/>
                <a:gd name="connsiteY44" fmla="*/ 937260 h 1795867"/>
                <a:gd name="connsiteX45" fmla="*/ 84143 w 6385883"/>
                <a:gd name="connsiteY45" fmla="*/ 967740 h 1795867"/>
                <a:gd name="connsiteX46" fmla="*/ 68903 w 6385883"/>
                <a:gd name="connsiteY46" fmla="*/ 1059180 h 1795867"/>
                <a:gd name="connsiteX47" fmla="*/ 76523 w 6385883"/>
                <a:gd name="connsiteY47" fmla="*/ 1135380 h 1795867"/>
                <a:gd name="connsiteX48" fmla="*/ 91763 w 6385883"/>
                <a:gd name="connsiteY48" fmla="*/ 1158240 h 1795867"/>
                <a:gd name="connsiteX49" fmla="*/ 152723 w 6385883"/>
                <a:gd name="connsiteY49" fmla="*/ 1211580 h 1795867"/>
                <a:gd name="connsiteX50" fmla="*/ 183203 w 6385883"/>
                <a:gd name="connsiteY50" fmla="*/ 1242060 h 1795867"/>
                <a:gd name="connsiteX51" fmla="*/ 251783 w 6385883"/>
                <a:gd name="connsiteY51" fmla="*/ 1280160 h 1795867"/>
                <a:gd name="connsiteX52" fmla="*/ 289883 w 6385883"/>
                <a:gd name="connsiteY52" fmla="*/ 1303020 h 1795867"/>
                <a:gd name="connsiteX53" fmla="*/ 343223 w 6385883"/>
                <a:gd name="connsiteY53" fmla="*/ 1318260 h 1795867"/>
                <a:gd name="connsiteX54" fmla="*/ 411803 w 6385883"/>
                <a:gd name="connsiteY54" fmla="*/ 1333500 h 1795867"/>
                <a:gd name="connsiteX55" fmla="*/ 442283 w 6385883"/>
                <a:gd name="connsiteY55" fmla="*/ 1341120 h 1795867"/>
                <a:gd name="connsiteX56" fmla="*/ 617543 w 6385883"/>
                <a:gd name="connsiteY56" fmla="*/ 1333500 h 1795867"/>
                <a:gd name="connsiteX57" fmla="*/ 663263 w 6385883"/>
                <a:gd name="connsiteY57" fmla="*/ 1318260 h 1795867"/>
                <a:gd name="connsiteX58" fmla="*/ 754703 w 6385883"/>
                <a:gd name="connsiteY58" fmla="*/ 1249680 h 1795867"/>
                <a:gd name="connsiteX59" fmla="*/ 777563 w 6385883"/>
                <a:gd name="connsiteY59" fmla="*/ 1219200 h 1795867"/>
                <a:gd name="connsiteX60" fmla="*/ 800423 w 6385883"/>
                <a:gd name="connsiteY60" fmla="*/ 1143000 h 1795867"/>
                <a:gd name="connsiteX61" fmla="*/ 815663 w 6385883"/>
                <a:gd name="connsiteY61" fmla="*/ 1097280 h 1795867"/>
                <a:gd name="connsiteX62" fmla="*/ 823283 w 6385883"/>
                <a:gd name="connsiteY62" fmla="*/ 1051560 h 1795867"/>
                <a:gd name="connsiteX63" fmla="*/ 838523 w 6385883"/>
                <a:gd name="connsiteY63" fmla="*/ 998220 h 1795867"/>
                <a:gd name="connsiteX64" fmla="*/ 853763 w 6385883"/>
                <a:gd name="connsiteY64" fmla="*/ 883920 h 1795867"/>
                <a:gd name="connsiteX65" fmla="*/ 869003 w 6385883"/>
                <a:gd name="connsiteY65" fmla="*/ 792480 h 1795867"/>
                <a:gd name="connsiteX66" fmla="*/ 884243 w 6385883"/>
                <a:gd name="connsiteY66" fmla="*/ 716280 h 1795867"/>
                <a:gd name="connsiteX67" fmla="*/ 876623 w 6385883"/>
                <a:gd name="connsiteY67" fmla="*/ 556260 h 1795867"/>
                <a:gd name="connsiteX68" fmla="*/ 861383 w 6385883"/>
                <a:gd name="connsiteY68" fmla="*/ 525780 h 1795867"/>
                <a:gd name="connsiteX69" fmla="*/ 830903 w 6385883"/>
                <a:gd name="connsiteY69" fmla="*/ 472440 h 1795867"/>
                <a:gd name="connsiteX70" fmla="*/ 823283 w 6385883"/>
                <a:gd name="connsiteY70" fmla="*/ 449580 h 1795867"/>
                <a:gd name="connsiteX71" fmla="*/ 800423 w 6385883"/>
                <a:gd name="connsiteY71" fmla="*/ 419100 h 1795867"/>
                <a:gd name="connsiteX72" fmla="*/ 739463 w 6385883"/>
                <a:gd name="connsiteY72" fmla="*/ 373380 h 1795867"/>
                <a:gd name="connsiteX73" fmla="*/ 708983 w 6385883"/>
                <a:gd name="connsiteY73" fmla="*/ 350520 h 1795867"/>
                <a:gd name="connsiteX74" fmla="*/ 640403 w 6385883"/>
                <a:gd name="connsiteY74" fmla="*/ 335280 h 1795867"/>
                <a:gd name="connsiteX75" fmla="*/ 457523 w 6385883"/>
                <a:gd name="connsiteY75" fmla="*/ 342900 h 1795867"/>
                <a:gd name="connsiteX76" fmla="*/ 434663 w 6385883"/>
                <a:gd name="connsiteY76" fmla="*/ 350520 h 1795867"/>
                <a:gd name="connsiteX77" fmla="*/ 343223 w 6385883"/>
                <a:gd name="connsiteY77" fmla="*/ 426720 h 1795867"/>
                <a:gd name="connsiteX78" fmla="*/ 327983 w 6385883"/>
                <a:gd name="connsiteY78" fmla="*/ 457200 h 1795867"/>
                <a:gd name="connsiteX79" fmla="*/ 305123 w 6385883"/>
                <a:gd name="connsiteY79" fmla="*/ 480060 h 1795867"/>
                <a:gd name="connsiteX80" fmla="*/ 289883 w 6385883"/>
                <a:gd name="connsiteY80" fmla="*/ 502920 h 1795867"/>
                <a:gd name="connsiteX81" fmla="*/ 259403 w 6385883"/>
                <a:gd name="connsiteY81" fmla="*/ 533400 h 1795867"/>
                <a:gd name="connsiteX82" fmla="*/ 244163 w 6385883"/>
                <a:gd name="connsiteY82" fmla="*/ 556260 h 1795867"/>
                <a:gd name="connsiteX83" fmla="*/ 198443 w 6385883"/>
                <a:gd name="connsiteY83" fmla="*/ 594360 h 1795867"/>
                <a:gd name="connsiteX84" fmla="*/ 160343 w 6385883"/>
                <a:gd name="connsiteY84" fmla="*/ 632460 h 1795867"/>
                <a:gd name="connsiteX85" fmla="*/ 114623 w 6385883"/>
                <a:gd name="connsiteY85" fmla="*/ 678180 h 1795867"/>
                <a:gd name="connsiteX86" fmla="*/ 91763 w 6385883"/>
                <a:gd name="connsiteY86" fmla="*/ 701040 h 1795867"/>
                <a:gd name="connsiteX87" fmla="*/ 61283 w 6385883"/>
                <a:gd name="connsiteY87" fmla="*/ 746760 h 1795867"/>
                <a:gd name="connsiteX88" fmla="*/ 46043 w 6385883"/>
                <a:gd name="connsiteY88" fmla="*/ 769620 h 1795867"/>
                <a:gd name="connsiteX89" fmla="*/ 23183 w 6385883"/>
                <a:gd name="connsiteY89" fmla="*/ 838200 h 1795867"/>
                <a:gd name="connsiteX90" fmla="*/ 15563 w 6385883"/>
                <a:gd name="connsiteY90" fmla="*/ 861060 h 1795867"/>
                <a:gd name="connsiteX91" fmla="*/ 7943 w 6385883"/>
                <a:gd name="connsiteY91" fmla="*/ 883920 h 1795867"/>
                <a:gd name="connsiteX92" fmla="*/ 7943 w 6385883"/>
                <a:gd name="connsiteY92" fmla="*/ 1135380 h 1795867"/>
                <a:gd name="connsiteX93" fmla="*/ 23183 w 6385883"/>
                <a:gd name="connsiteY93" fmla="*/ 1181100 h 1795867"/>
                <a:gd name="connsiteX94" fmla="*/ 61283 w 6385883"/>
                <a:gd name="connsiteY94" fmla="*/ 1249680 h 1795867"/>
                <a:gd name="connsiteX95" fmla="*/ 76523 w 6385883"/>
                <a:gd name="connsiteY95" fmla="*/ 1272540 h 1795867"/>
                <a:gd name="connsiteX96" fmla="*/ 99383 w 6385883"/>
                <a:gd name="connsiteY96" fmla="*/ 1287780 h 1795867"/>
                <a:gd name="connsiteX97" fmla="*/ 167963 w 6385883"/>
                <a:gd name="connsiteY97" fmla="*/ 1341120 h 1795867"/>
                <a:gd name="connsiteX98" fmla="*/ 213683 w 6385883"/>
                <a:gd name="connsiteY98" fmla="*/ 1356360 h 1795867"/>
                <a:gd name="connsiteX99" fmla="*/ 244163 w 6385883"/>
                <a:gd name="connsiteY99" fmla="*/ 1371600 h 1795867"/>
                <a:gd name="connsiteX100" fmla="*/ 320363 w 6385883"/>
                <a:gd name="connsiteY100" fmla="*/ 1394460 h 1795867"/>
                <a:gd name="connsiteX101" fmla="*/ 472763 w 6385883"/>
                <a:gd name="connsiteY101" fmla="*/ 1386840 h 1795867"/>
                <a:gd name="connsiteX102" fmla="*/ 510863 w 6385883"/>
                <a:gd name="connsiteY102" fmla="*/ 1379220 h 1795867"/>
                <a:gd name="connsiteX103" fmla="*/ 587063 w 6385883"/>
                <a:gd name="connsiteY103" fmla="*/ 1356360 h 1795867"/>
                <a:gd name="connsiteX104" fmla="*/ 632783 w 6385883"/>
                <a:gd name="connsiteY104" fmla="*/ 1333500 h 1795867"/>
                <a:gd name="connsiteX105" fmla="*/ 670883 w 6385883"/>
                <a:gd name="connsiteY105" fmla="*/ 1318260 h 1795867"/>
                <a:gd name="connsiteX106" fmla="*/ 716603 w 6385883"/>
                <a:gd name="connsiteY106" fmla="*/ 1287780 h 1795867"/>
                <a:gd name="connsiteX107" fmla="*/ 777563 w 6385883"/>
                <a:gd name="connsiteY107" fmla="*/ 1234440 h 1795867"/>
                <a:gd name="connsiteX108" fmla="*/ 800423 w 6385883"/>
                <a:gd name="connsiteY108" fmla="*/ 1219200 h 1795867"/>
                <a:gd name="connsiteX109" fmla="*/ 823283 w 6385883"/>
                <a:gd name="connsiteY109" fmla="*/ 1203960 h 1795867"/>
                <a:gd name="connsiteX110" fmla="*/ 869003 w 6385883"/>
                <a:gd name="connsiteY110" fmla="*/ 1188720 h 1795867"/>
                <a:gd name="connsiteX111" fmla="*/ 891863 w 6385883"/>
                <a:gd name="connsiteY111" fmla="*/ 1173480 h 1795867"/>
                <a:gd name="connsiteX112" fmla="*/ 937583 w 6385883"/>
                <a:gd name="connsiteY112" fmla="*/ 1158240 h 1795867"/>
                <a:gd name="connsiteX113" fmla="*/ 1006163 w 6385883"/>
                <a:gd name="connsiteY113" fmla="*/ 1127760 h 1795867"/>
                <a:gd name="connsiteX114" fmla="*/ 1051883 w 6385883"/>
                <a:gd name="connsiteY114" fmla="*/ 1112520 h 1795867"/>
                <a:gd name="connsiteX115" fmla="*/ 1074743 w 6385883"/>
                <a:gd name="connsiteY115" fmla="*/ 1104900 h 1795867"/>
                <a:gd name="connsiteX116" fmla="*/ 1128083 w 6385883"/>
                <a:gd name="connsiteY116" fmla="*/ 1082040 h 1795867"/>
                <a:gd name="connsiteX117" fmla="*/ 1189043 w 6385883"/>
                <a:gd name="connsiteY117" fmla="*/ 1059180 h 1795867"/>
                <a:gd name="connsiteX118" fmla="*/ 1257623 w 6385883"/>
                <a:gd name="connsiteY118" fmla="*/ 1021080 h 1795867"/>
                <a:gd name="connsiteX119" fmla="*/ 1280483 w 6385883"/>
                <a:gd name="connsiteY119" fmla="*/ 1005840 h 1795867"/>
                <a:gd name="connsiteX120" fmla="*/ 1356683 w 6385883"/>
                <a:gd name="connsiteY120" fmla="*/ 944880 h 1795867"/>
                <a:gd name="connsiteX121" fmla="*/ 1379543 w 6385883"/>
                <a:gd name="connsiteY121" fmla="*/ 922020 h 1795867"/>
                <a:gd name="connsiteX122" fmla="*/ 1394783 w 6385883"/>
                <a:gd name="connsiteY122" fmla="*/ 891540 h 1795867"/>
                <a:gd name="connsiteX123" fmla="*/ 1425263 w 6385883"/>
                <a:gd name="connsiteY123" fmla="*/ 845820 h 1795867"/>
                <a:gd name="connsiteX124" fmla="*/ 1432883 w 6385883"/>
                <a:gd name="connsiteY124" fmla="*/ 822960 h 1795867"/>
                <a:gd name="connsiteX125" fmla="*/ 1463363 w 6385883"/>
                <a:gd name="connsiteY125" fmla="*/ 762000 h 1795867"/>
                <a:gd name="connsiteX126" fmla="*/ 1478603 w 6385883"/>
                <a:gd name="connsiteY126" fmla="*/ 731520 h 1795867"/>
                <a:gd name="connsiteX127" fmla="*/ 1501463 w 6385883"/>
                <a:gd name="connsiteY127" fmla="*/ 632460 h 1795867"/>
                <a:gd name="connsiteX128" fmla="*/ 1493843 w 6385883"/>
                <a:gd name="connsiteY128" fmla="*/ 449580 h 1795867"/>
                <a:gd name="connsiteX129" fmla="*/ 1463363 w 6385883"/>
                <a:gd name="connsiteY129" fmla="*/ 388620 h 1795867"/>
                <a:gd name="connsiteX130" fmla="*/ 1440503 w 6385883"/>
                <a:gd name="connsiteY130" fmla="*/ 350520 h 1795867"/>
                <a:gd name="connsiteX131" fmla="*/ 1417643 w 6385883"/>
                <a:gd name="connsiteY131" fmla="*/ 335280 h 1795867"/>
                <a:gd name="connsiteX132" fmla="*/ 1387163 w 6385883"/>
                <a:gd name="connsiteY132" fmla="*/ 297180 h 1795867"/>
                <a:gd name="connsiteX133" fmla="*/ 1326203 w 6385883"/>
                <a:gd name="connsiteY133" fmla="*/ 236220 h 1795867"/>
                <a:gd name="connsiteX134" fmla="*/ 1295723 w 6385883"/>
                <a:gd name="connsiteY134" fmla="*/ 205740 h 1795867"/>
                <a:gd name="connsiteX135" fmla="*/ 1211903 w 6385883"/>
                <a:gd name="connsiteY135" fmla="*/ 167640 h 1795867"/>
                <a:gd name="connsiteX136" fmla="*/ 1166183 w 6385883"/>
                <a:gd name="connsiteY136" fmla="*/ 160020 h 1795867"/>
                <a:gd name="connsiteX137" fmla="*/ 1120463 w 6385883"/>
                <a:gd name="connsiteY137" fmla="*/ 144780 h 1795867"/>
                <a:gd name="connsiteX138" fmla="*/ 1074743 w 6385883"/>
                <a:gd name="connsiteY138" fmla="*/ 137160 h 1795867"/>
                <a:gd name="connsiteX139" fmla="*/ 1051883 w 6385883"/>
                <a:gd name="connsiteY139" fmla="*/ 129540 h 1795867"/>
                <a:gd name="connsiteX140" fmla="*/ 983303 w 6385883"/>
                <a:gd name="connsiteY140" fmla="*/ 121920 h 1795867"/>
                <a:gd name="connsiteX141" fmla="*/ 663263 w 6385883"/>
                <a:gd name="connsiteY141" fmla="*/ 129540 h 1795867"/>
                <a:gd name="connsiteX142" fmla="*/ 609923 w 6385883"/>
                <a:gd name="connsiteY142" fmla="*/ 144780 h 1795867"/>
                <a:gd name="connsiteX143" fmla="*/ 579443 w 6385883"/>
                <a:gd name="connsiteY143" fmla="*/ 152400 h 1795867"/>
                <a:gd name="connsiteX144" fmla="*/ 541343 w 6385883"/>
                <a:gd name="connsiteY144" fmla="*/ 175260 h 1795867"/>
                <a:gd name="connsiteX145" fmla="*/ 503243 w 6385883"/>
                <a:gd name="connsiteY145" fmla="*/ 182880 h 1795867"/>
                <a:gd name="connsiteX146" fmla="*/ 480383 w 6385883"/>
                <a:gd name="connsiteY146" fmla="*/ 205740 h 1795867"/>
                <a:gd name="connsiteX147" fmla="*/ 434663 w 6385883"/>
                <a:gd name="connsiteY147" fmla="*/ 228600 h 1795867"/>
                <a:gd name="connsiteX148" fmla="*/ 404183 w 6385883"/>
                <a:gd name="connsiteY148" fmla="*/ 251460 h 1795867"/>
                <a:gd name="connsiteX149" fmla="*/ 358463 w 6385883"/>
                <a:gd name="connsiteY149" fmla="*/ 281940 h 1795867"/>
                <a:gd name="connsiteX150" fmla="*/ 267023 w 6385883"/>
                <a:gd name="connsiteY150" fmla="*/ 365760 h 1795867"/>
                <a:gd name="connsiteX151" fmla="*/ 251783 w 6385883"/>
                <a:gd name="connsiteY151" fmla="*/ 388620 h 1795867"/>
                <a:gd name="connsiteX152" fmla="*/ 213683 w 6385883"/>
                <a:gd name="connsiteY152" fmla="*/ 434340 h 1795867"/>
                <a:gd name="connsiteX153" fmla="*/ 175583 w 6385883"/>
                <a:gd name="connsiteY153" fmla="*/ 487680 h 1795867"/>
                <a:gd name="connsiteX154" fmla="*/ 152723 w 6385883"/>
                <a:gd name="connsiteY154" fmla="*/ 510540 h 1795867"/>
                <a:gd name="connsiteX155" fmla="*/ 137483 w 6385883"/>
                <a:gd name="connsiteY155" fmla="*/ 541020 h 1795867"/>
                <a:gd name="connsiteX156" fmla="*/ 84143 w 6385883"/>
                <a:gd name="connsiteY156" fmla="*/ 632460 h 1795867"/>
                <a:gd name="connsiteX157" fmla="*/ 76523 w 6385883"/>
                <a:gd name="connsiteY157" fmla="*/ 670560 h 1795867"/>
                <a:gd name="connsiteX158" fmla="*/ 61283 w 6385883"/>
                <a:gd name="connsiteY158" fmla="*/ 701040 h 1795867"/>
                <a:gd name="connsiteX159" fmla="*/ 53663 w 6385883"/>
                <a:gd name="connsiteY159" fmla="*/ 769620 h 1795867"/>
                <a:gd name="connsiteX160" fmla="*/ 68903 w 6385883"/>
                <a:gd name="connsiteY160" fmla="*/ 944880 h 1795867"/>
                <a:gd name="connsiteX161" fmla="*/ 99383 w 6385883"/>
                <a:gd name="connsiteY161" fmla="*/ 1021080 h 1795867"/>
                <a:gd name="connsiteX162" fmla="*/ 129863 w 6385883"/>
                <a:gd name="connsiteY162" fmla="*/ 1082040 h 1795867"/>
                <a:gd name="connsiteX163" fmla="*/ 167963 w 6385883"/>
                <a:gd name="connsiteY163" fmla="*/ 1158240 h 1795867"/>
                <a:gd name="connsiteX164" fmla="*/ 175583 w 6385883"/>
                <a:gd name="connsiteY164" fmla="*/ 1181100 h 1795867"/>
                <a:gd name="connsiteX165" fmla="*/ 198443 w 6385883"/>
                <a:gd name="connsiteY165" fmla="*/ 1203960 h 1795867"/>
                <a:gd name="connsiteX166" fmla="*/ 228923 w 6385883"/>
                <a:gd name="connsiteY166" fmla="*/ 1242060 h 1795867"/>
                <a:gd name="connsiteX167" fmla="*/ 305123 w 6385883"/>
                <a:gd name="connsiteY167" fmla="*/ 1310640 h 1795867"/>
                <a:gd name="connsiteX168" fmla="*/ 396563 w 6385883"/>
                <a:gd name="connsiteY168" fmla="*/ 1371600 h 1795867"/>
                <a:gd name="connsiteX169" fmla="*/ 449903 w 6385883"/>
                <a:gd name="connsiteY169" fmla="*/ 1394460 h 1795867"/>
                <a:gd name="connsiteX170" fmla="*/ 488003 w 6385883"/>
                <a:gd name="connsiteY170" fmla="*/ 1417320 h 1795867"/>
                <a:gd name="connsiteX171" fmla="*/ 541343 w 6385883"/>
                <a:gd name="connsiteY171" fmla="*/ 1432560 h 1795867"/>
                <a:gd name="connsiteX172" fmla="*/ 594683 w 6385883"/>
                <a:gd name="connsiteY172" fmla="*/ 1447800 h 1795867"/>
                <a:gd name="connsiteX173" fmla="*/ 663263 w 6385883"/>
                <a:gd name="connsiteY173" fmla="*/ 1463040 h 1795867"/>
                <a:gd name="connsiteX174" fmla="*/ 800423 w 6385883"/>
                <a:gd name="connsiteY174" fmla="*/ 1478280 h 1795867"/>
                <a:gd name="connsiteX175" fmla="*/ 1257623 w 6385883"/>
                <a:gd name="connsiteY175" fmla="*/ 1470660 h 1795867"/>
                <a:gd name="connsiteX176" fmla="*/ 1318583 w 6385883"/>
                <a:gd name="connsiteY176" fmla="*/ 1455420 h 1795867"/>
                <a:gd name="connsiteX177" fmla="*/ 1356683 w 6385883"/>
                <a:gd name="connsiteY177" fmla="*/ 1440180 h 1795867"/>
                <a:gd name="connsiteX178" fmla="*/ 1463363 w 6385883"/>
                <a:gd name="connsiteY178" fmla="*/ 1363980 h 1795867"/>
                <a:gd name="connsiteX179" fmla="*/ 1486223 w 6385883"/>
                <a:gd name="connsiteY179" fmla="*/ 1348740 h 1795867"/>
                <a:gd name="connsiteX180" fmla="*/ 1524323 w 6385883"/>
                <a:gd name="connsiteY180" fmla="*/ 1295400 h 1795867"/>
                <a:gd name="connsiteX181" fmla="*/ 1547183 w 6385883"/>
                <a:gd name="connsiteY181" fmla="*/ 1264920 h 1795867"/>
                <a:gd name="connsiteX182" fmla="*/ 1585283 w 6385883"/>
                <a:gd name="connsiteY182" fmla="*/ 1181100 h 1795867"/>
                <a:gd name="connsiteX183" fmla="*/ 1600523 w 6385883"/>
                <a:gd name="connsiteY183" fmla="*/ 1158240 h 1795867"/>
                <a:gd name="connsiteX184" fmla="*/ 1623383 w 6385883"/>
                <a:gd name="connsiteY184" fmla="*/ 1089660 h 1795867"/>
                <a:gd name="connsiteX185" fmla="*/ 1638623 w 6385883"/>
                <a:gd name="connsiteY185" fmla="*/ 1051560 h 1795867"/>
                <a:gd name="connsiteX186" fmla="*/ 1661483 w 6385883"/>
                <a:gd name="connsiteY186" fmla="*/ 960120 h 1795867"/>
                <a:gd name="connsiteX187" fmla="*/ 1669103 w 6385883"/>
                <a:gd name="connsiteY187" fmla="*/ 937260 h 1795867"/>
                <a:gd name="connsiteX188" fmla="*/ 1676723 w 6385883"/>
                <a:gd name="connsiteY188" fmla="*/ 876300 h 1795867"/>
                <a:gd name="connsiteX189" fmla="*/ 1684343 w 6385883"/>
                <a:gd name="connsiteY189" fmla="*/ 845820 h 1795867"/>
                <a:gd name="connsiteX190" fmla="*/ 1669103 w 6385883"/>
                <a:gd name="connsiteY190" fmla="*/ 563880 h 1795867"/>
                <a:gd name="connsiteX191" fmla="*/ 1661483 w 6385883"/>
                <a:gd name="connsiteY191" fmla="*/ 495300 h 1795867"/>
                <a:gd name="connsiteX192" fmla="*/ 1638623 w 6385883"/>
                <a:gd name="connsiteY192" fmla="*/ 419100 h 1795867"/>
                <a:gd name="connsiteX193" fmla="*/ 1623383 w 6385883"/>
                <a:gd name="connsiteY193" fmla="*/ 381000 h 1795867"/>
                <a:gd name="connsiteX194" fmla="*/ 1585283 w 6385883"/>
                <a:gd name="connsiteY194" fmla="*/ 259080 h 1795867"/>
                <a:gd name="connsiteX195" fmla="*/ 1570043 w 6385883"/>
                <a:gd name="connsiteY195" fmla="*/ 228600 h 1795867"/>
                <a:gd name="connsiteX196" fmla="*/ 1531943 w 6385883"/>
                <a:gd name="connsiteY196" fmla="*/ 182880 h 1795867"/>
                <a:gd name="connsiteX197" fmla="*/ 1516703 w 6385883"/>
                <a:gd name="connsiteY197" fmla="*/ 160020 h 1795867"/>
                <a:gd name="connsiteX198" fmla="*/ 1486223 w 6385883"/>
                <a:gd name="connsiteY198" fmla="*/ 129540 h 1795867"/>
                <a:gd name="connsiteX199" fmla="*/ 1470983 w 6385883"/>
                <a:gd name="connsiteY199" fmla="*/ 106680 h 1795867"/>
                <a:gd name="connsiteX200" fmla="*/ 1417643 w 6385883"/>
                <a:gd name="connsiteY200" fmla="*/ 68580 h 1795867"/>
                <a:gd name="connsiteX201" fmla="*/ 1394783 w 6385883"/>
                <a:gd name="connsiteY201" fmla="*/ 45720 h 1795867"/>
                <a:gd name="connsiteX202" fmla="*/ 1349063 w 6385883"/>
                <a:gd name="connsiteY202" fmla="*/ 30480 h 1795867"/>
                <a:gd name="connsiteX203" fmla="*/ 1234763 w 6385883"/>
                <a:gd name="connsiteY203" fmla="*/ 0 h 1795867"/>
                <a:gd name="connsiteX204" fmla="*/ 907103 w 6385883"/>
                <a:gd name="connsiteY204" fmla="*/ 7620 h 1795867"/>
                <a:gd name="connsiteX205" fmla="*/ 846143 w 6385883"/>
                <a:gd name="connsiteY205" fmla="*/ 30480 h 1795867"/>
                <a:gd name="connsiteX206" fmla="*/ 815663 w 6385883"/>
                <a:gd name="connsiteY206" fmla="*/ 38100 h 1795867"/>
                <a:gd name="connsiteX207" fmla="*/ 724223 w 6385883"/>
                <a:gd name="connsiteY207" fmla="*/ 99060 h 1795867"/>
                <a:gd name="connsiteX208" fmla="*/ 708983 w 6385883"/>
                <a:gd name="connsiteY208" fmla="*/ 121920 h 1795867"/>
                <a:gd name="connsiteX209" fmla="*/ 663263 w 6385883"/>
                <a:gd name="connsiteY209" fmla="*/ 160020 h 1795867"/>
                <a:gd name="connsiteX210" fmla="*/ 640403 w 6385883"/>
                <a:gd name="connsiteY210" fmla="*/ 182880 h 1795867"/>
                <a:gd name="connsiteX211" fmla="*/ 594683 w 6385883"/>
                <a:gd name="connsiteY211" fmla="*/ 220980 h 1795867"/>
                <a:gd name="connsiteX212" fmla="*/ 518483 w 6385883"/>
                <a:gd name="connsiteY212" fmla="*/ 312420 h 1795867"/>
                <a:gd name="connsiteX213" fmla="*/ 434663 w 6385883"/>
                <a:gd name="connsiteY213" fmla="*/ 434340 h 1795867"/>
                <a:gd name="connsiteX214" fmla="*/ 396563 w 6385883"/>
                <a:gd name="connsiteY214" fmla="*/ 533400 h 1795867"/>
                <a:gd name="connsiteX215" fmla="*/ 366083 w 6385883"/>
                <a:gd name="connsiteY215" fmla="*/ 624840 h 1795867"/>
                <a:gd name="connsiteX216" fmla="*/ 358463 w 6385883"/>
                <a:gd name="connsiteY216" fmla="*/ 678180 h 1795867"/>
                <a:gd name="connsiteX217" fmla="*/ 350843 w 6385883"/>
                <a:gd name="connsiteY217" fmla="*/ 716280 h 1795867"/>
                <a:gd name="connsiteX218" fmla="*/ 358463 w 6385883"/>
                <a:gd name="connsiteY218" fmla="*/ 1082040 h 1795867"/>
                <a:gd name="connsiteX219" fmla="*/ 373703 w 6385883"/>
                <a:gd name="connsiteY219" fmla="*/ 1158240 h 1795867"/>
                <a:gd name="connsiteX220" fmla="*/ 388943 w 6385883"/>
                <a:gd name="connsiteY220" fmla="*/ 1226820 h 1795867"/>
                <a:gd name="connsiteX221" fmla="*/ 411803 w 6385883"/>
                <a:gd name="connsiteY221" fmla="*/ 1287780 h 1795867"/>
                <a:gd name="connsiteX222" fmla="*/ 419423 w 6385883"/>
                <a:gd name="connsiteY222" fmla="*/ 1325880 h 1795867"/>
                <a:gd name="connsiteX223" fmla="*/ 488003 w 6385883"/>
                <a:gd name="connsiteY223" fmla="*/ 1424940 h 1795867"/>
                <a:gd name="connsiteX224" fmla="*/ 518483 w 6385883"/>
                <a:gd name="connsiteY224" fmla="*/ 1470660 h 1795867"/>
                <a:gd name="connsiteX225" fmla="*/ 556583 w 6385883"/>
                <a:gd name="connsiteY225" fmla="*/ 1501140 h 1795867"/>
                <a:gd name="connsiteX226" fmla="*/ 686123 w 6385883"/>
                <a:gd name="connsiteY226" fmla="*/ 1623060 h 1795867"/>
                <a:gd name="connsiteX227" fmla="*/ 754703 w 6385883"/>
                <a:gd name="connsiteY227" fmla="*/ 1661160 h 1795867"/>
                <a:gd name="connsiteX228" fmla="*/ 815663 w 6385883"/>
                <a:gd name="connsiteY228" fmla="*/ 1691640 h 1795867"/>
                <a:gd name="connsiteX229" fmla="*/ 846143 w 6385883"/>
                <a:gd name="connsiteY229" fmla="*/ 1706880 h 1795867"/>
                <a:gd name="connsiteX230" fmla="*/ 876623 w 6385883"/>
                <a:gd name="connsiteY230" fmla="*/ 1729740 h 1795867"/>
                <a:gd name="connsiteX231" fmla="*/ 914723 w 6385883"/>
                <a:gd name="connsiteY231" fmla="*/ 1744980 h 1795867"/>
                <a:gd name="connsiteX232" fmla="*/ 983303 w 6385883"/>
                <a:gd name="connsiteY232" fmla="*/ 1767840 h 1795867"/>
                <a:gd name="connsiteX233" fmla="*/ 1006163 w 6385883"/>
                <a:gd name="connsiteY233" fmla="*/ 1775460 h 1795867"/>
                <a:gd name="connsiteX234" fmla="*/ 1082363 w 6385883"/>
                <a:gd name="connsiteY234" fmla="*/ 1783080 h 1795867"/>
                <a:gd name="connsiteX235" fmla="*/ 1318583 w 6385883"/>
                <a:gd name="connsiteY235" fmla="*/ 1775460 h 1795867"/>
                <a:gd name="connsiteX236" fmla="*/ 1387163 w 6385883"/>
                <a:gd name="connsiteY236" fmla="*/ 1767840 h 1795867"/>
                <a:gd name="connsiteX237" fmla="*/ 1410023 w 6385883"/>
                <a:gd name="connsiteY237" fmla="*/ 1752600 h 1795867"/>
                <a:gd name="connsiteX238" fmla="*/ 1448123 w 6385883"/>
                <a:gd name="connsiteY238" fmla="*/ 1744980 h 1795867"/>
                <a:gd name="connsiteX239" fmla="*/ 1478603 w 6385883"/>
                <a:gd name="connsiteY239" fmla="*/ 1737360 h 1795867"/>
                <a:gd name="connsiteX240" fmla="*/ 1501463 w 6385883"/>
                <a:gd name="connsiteY240" fmla="*/ 1729740 h 1795867"/>
                <a:gd name="connsiteX241" fmla="*/ 1661483 w 6385883"/>
                <a:gd name="connsiteY241" fmla="*/ 1615440 h 1795867"/>
                <a:gd name="connsiteX242" fmla="*/ 1699583 w 6385883"/>
                <a:gd name="connsiteY242" fmla="*/ 1562100 h 1795867"/>
                <a:gd name="connsiteX243" fmla="*/ 1730063 w 6385883"/>
                <a:gd name="connsiteY243" fmla="*/ 1516380 h 1795867"/>
                <a:gd name="connsiteX244" fmla="*/ 1745303 w 6385883"/>
                <a:gd name="connsiteY244" fmla="*/ 1463040 h 1795867"/>
                <a:gd name="connsiteX245" fmla="*/ 1760543 w 6385883"/>
                <a:gd name="connsiteY245" fmla="*/ 1371600 h 1795867"/>
                <a:gd name="connsiteX246" fmla="*/ 1768163 w 6385883"/>
                <a:gd name="connsiteY246" fmla="*/ 1318260 h 1795867"/>
                <a:gd name="connsiteX247" fmla="*/ 1791023 w 6385883"/>
                <a:gd name="connsiteY247" fmla="*/ 1242060 h 1795867"/>
                <a:gd name="connsiteX248" fmla="*/ 1806263 w 6385883"/>
                <a:gd name="connsiteY248" fmla="*/ 1219200 h 1795867"/>
                <a:gd name="connsiteX249" fmla="*/ 1829123 w 6385883"/>
                <a:gd name="connsiteY249" fmla="*/ 1143000 h 1795867"/>
                <a:gd name="connsiteX250" fmla="*/ 1844363 w 6385883"/>
                <a:gd name="connsiteY250" fmla="*/ 1051560 h 1795867"/>
                <a:gd name="connsiteX251" fmla="*/ 1836743 w 6385883"/>
                <a:gd name="connsiteY251" fmla="*/ 876300 h 1795867"/>
                <a:gd name="connsiteX252" fmla="*/ 1813883 w 6385883"/>
                <a:gd name="connsiteY252" fmla="*/ 830580 h 1795867"/>
                <a:gd name="connsiteX253" fmla="*/ 1798643 w 6385883"/>
                <a:gd name="connsiteY253" fmla="*/ 792480 h 1795867"/>
                <a:gd name="connsiteX254" fmla="*/ 1707203 w 6385883"/>
                <a:gd name="connsiteY254" fmla="*/ 685800 h 1795867"/>
                <a:gd name="connsiteX255" fmla="*/ 1684343 w 6385883"/>
                <a:gd name="connsiteY255" fmla="*/ 678180 h 1795867"/>
                <a:gd name="connsiteX256" fmla="*/ 1661483 w 6385883"/>
                <a:gd name="connsiteY256" fmla="*/ 655320 h 1795867"/>
                <a:gd name="connsiteX257" fmla="*/ 1592903 w 6385883"/>
                <a:gd name="connsiteY257" fmla="*/ 624840 h 1795867"/>
                <a:gd name="connsiteX258" fmla="*/ 1562423 w 6385883"/>
                <a:gd name="connsiteY258" fmla="*/ 617220 h 1795867"/>
                <a:gd name="connsiteX259" fmla="*/ 1539563 w 6385883"/>
                <a:gd name="connsiteY259" fmla="*/ 601980 h 1795867"/>
                <a:gd name="connsiteX260" fmla="*/ 1356683 w 6385883"/>
                <a:gd name="connsiteY260" fmla="*/ 609600 h 1795867"/>
                <a:gd name="connsiteX261" fmla="*/ 1265243 w 6385883"/>
                <a:gd name="connsiteY261" fmla="*/ 670560 h 1795867"/>
                <a:gd name="connsiteX262" fmla="*/ 1250003 w 6385883"/>
                <a:gd name="connsiteY262" fmla="*/ 693420 h 1795867"/>
                <a:gd name="connsiteX263" fmla="*/ 1181423 w 6385883"/>
                <a:gd name="connsiteY263" fmla="*/ 800100 h 1795867"/>
                <a:gd name="connsiteX264" fmla="*/ 1158563 w 6385883"/>
                <a:gd name="connsiteY264" fmla="*/ 853440 h 1795867"/>
                <a:gd name="connsiteX265" fmla="*/ 1150943 w 6385883"/>
                <a:gd name="connsiteY265" fmla="*/ 883920 h 1795867"/>
                <a:gd name="connsiteX266" fmla="*/ 1128083 w 6385883"/>
                <a:gd name="connsiteY266" fmla="*/ 975360 h 1795867"/>
                <a:gd name="connsiteX267" fmla="*/ 1150943 w 6385883"/>
                <a:gd name="connsiteY267" fmla="*/ 1242060 h 1795867"/>
                <a:gd name="connsiteX268" fmla="*/ 1158563 w 6385883"/>
                <a:gd name="connsiteY268" fmla="*/ 1272540 h 1795867"/>
                <a:gd name="connsiteX269" fmla="*/ 1196663 w 6385883"/>
                <a:gd name="connsiteY269" fmla="*/ 1341120 h 1795867"/>
                <a:gd name="connsiteX270" fmla="*/ 1272863 w 6385883"/>
                <a:gd name="connsiteY270" fmla="*/ 1455420 h 1795867"/>
                <a:gd name="connsiteX271" fmla="*/ 1295723 w 6385883"/>
                <a:gd name="connsiteY271" fmla="*/ 1485900 h 1795867"/>
                <a:gd name="connsiteX272" fmla="*/ 1333823 w 6385883"/>
                <a:gd name="connsiteY272" fmla="*/ 1516380 h 1795867"/>
                <a:gd name="connsiteX273" fmla="*/ 1425263 w 6385883"/>
                <a:gd name="connsiteY273" fmla="*/ 1592580 h 1795867"/>
                <a:gd name="connsiteX274" fmla="*/ 1463363 w 6385883"/>
                <a:gd name="connsiteY274" fmla="*/ 1615440 h 1795867"/>
                <a:gd name="connsiteX275" fmla="*/ 1524323 w 6385883"/>
                <a:gd name="connsiteY275" fmla="*/ 1653540 h 1795867"/>
                <a:gd name="connsiteX276" fmla="*/ 1547183 w 6385883"/>
                <a:gd name="connsiteY276" fmla="*/ 1661160 h 1795867"/>
                <a:gd name="connsiteX277" fmla="*/ 1585283 w 6385883"/>
                <a:gd name="connsiteY277" fmla="*/ 1684020 h 1795867"/>
                <a:gd name="connsiteX278" fmla="*/ 1615763 w 6385883"/>
                <a:gd name="connsiteY278" fmla="*/ 1691640 h 1795867"/>
                <a:gd name="connsiteX279" fmla="*/ 1684343 w 6385883"/>
                <a:gd name="connsiteY279" fmla="*/ 1714500 h 1795867"/>
                <a:gd name="connsiteX280" fmla="*/ 1730063 w 6385883"/>
                <a:gd name="connsiteY280" fmla="*/ 1722120 h 1795867"/>
                <a:gd name="connsiteX281" fmla="*/ 1851983 w 6385883"/>
                <a:gd name="connsiteY281" fmla="*/ 1737360 h 1795867"/>
                <a:gd name="connsiteX282" fmla="*/ 1874843 w 6385883"/>
                <a:gd name="connsiteY282" fmla="*/ 1744980 h 1795867"/>
                <a:gd name="connsiteX283" fmla="*/ 2133923 w 6385883"/>
                <a:gd name="connsiteY283" fmla="*/ 1737360 h 1795867"/>
                <a:gd name="connsiteX284" fmla="*/ 2194883 w 6385883"/>
                <a:gd name="connsiteY284" fmla="*/ 1722120 h 1795867"/>
                <a:gd name="connsiteX285" fmla="*/ 2225363 w 6385883"/>
                <a:gd name="connsiteY285" fmla="*/ 1699260 h 1795867"/>
                <a:gd name="connsiteX286" fmla="*/ 2286323 w 6385883"/>
                <a:gd name="connsiteY286" fmla="*/ 1623060 h 1795867"/>
                <a:gd name="connsiteX287" fmla="*/ 2301563 w 6385883"/>
                <a:gd name="connsiteY287" fmla="*/ 1569720 h 1795867"/>
                <a:gd name="connsiteX288" fmla="*/ 2316803 w 6385883"/>
                <a:gd name="connsiteY288" fmla="*/ 1501140 h 1795867"/>
                <a:gd name="connsiteX289" fmla="*/ 2324423 w 6385883"/>
                <a:gd name="connsiteY289" fmla="*/ 1447800 h 1795867"/>
                <a:gd name="connsiteX290" fmla="*/ 2339663 w 6385883"/>
                <a:gd name="connsiteY290" fmla="*/ 1386840 h 1795867"/>
                <a:gd name="connsiteX291" fmla="*/ 2362523 w 6385883"/>
                <a:gd name="connsiteY291" fmla="*/ 1325880 h 1795867"/>
                <a:gd name="connsiteX292" fmla="*/ 2370143 w 6385883"/>
                <a:gd name="connsiteY292" fmla="*/ 1272540 h 1795867"/>
                <a:gd name="connsiteX293" fmla="*/ 2377763 w 6385883"/>
                <a:gd name="connsiteY293" fmla="*/ 1242060 h 1795867"/>
                <a:gd name="connsiteX294" fmla="*/ 2362523 w 6385883"/>
                <a:gd name="connsiteY294" fmla="*/ 815340 h 1795867"/>
                <a:gd name="connsiteX295" fmla="*/ 2347283 w 6385883"/>
                <a:gd name="connsiteY295" fmla="*/ 784860 h 1795867"/>
                <a:gd name="connsiteX296" fmla="*/ 2324423 w 6385883"/>
                <a:gd name="connsiteY296" fmla="*/ 716280 h 1795867"/>
                <a:gd name="connsiteX297" fmla="*/ 2301563 w 6385883"/>
                <a:gd name="connsiteY297" fmla="*/ 678180 h 1795867"/>
                <a:gd name="connsiteX298" fmla="*/ 2293943 w 6385883"/>
                <a:gd name="connsiteY298" fmla="*/ 655320 h 1795867"/>
                <a:gd name="connsiteX299" fmla="*/ 2271083 w 6385883"/>
                <a:gd name="connsiteY299" fmla="*/ 624840 h 1795867"/>
                <a:gd name="connsiteX300" fmla="*/ 2248223 w 6385883"/>
                <a:gd name="connsiteY300" fmla="*/ 579120 h 1795867"/>
                <a:gd name="connsiteX301" fmla="*/ 2225363 w 6385883"/>
                <a:gd name="connsiteY301" fmla="*/ 563880 h 1795867"/>
                <a:gd name="connsiteX302" fmla="*/ 2202503 w 6385883"/>
                <a:gd name="connsiteY302" fmla="*/ 533400 h 1795867"/>
                <a:gd name="connsiteX303" fmla="*/ 2179643 w 6385883"/>
                <a:gd name="connsiteY303" fmla="*/ 518160 h 1795867"/>
                <a:gd name="connsiteX304" fmla="*/ 2149163 w 6385883"/>
                <a:gd name="connsiteY304" fmla="*/ 495300 h 1795867"/>
                <a:gd name="connsiteX305" fmla="*/ 2111063 w 6385883"/>
                <a:gd name="connsiteY305" fmla="*/ 487680 h 1795867"/>
                <a:gd name="connsiteX306" fmla="*/ 2080583 w 6385883"/>
                <a:gd name="connsiteY306" fmla="*/ 480060 h 1795867"/>
                <a:gd name="connsiteX307" fmla="*/ 1912943 w 6385883"/>
                <a:gd name="connsiteY307" fmla="*/ 487680 h 1795867"/>
                <a:gd name="connsiteX308" fmla="*/ 1897703 w 6385883"/>
                <a:gd name="connsiteY308" fmla="*/ 518160 h 1795867"/>
                <a:gd name="connsiteX309" fmla="*/ 1882463 w 6385883"/>
                <a:gd name="connsiteY309" fmla="*/ 563880 h 1795867"/>
                <a:gd name="connsiteX310" fmla="*/ 1890083 w 6385883"/>
                <a:gd name="connsiteY310" fmla="*/ 746760 h 1795867"/>
                <a:gd name="connsiteX311" fmla="*/ 1920563 w 6385883"/>
                <a:gd name="connsiteY311" fmla="*/ 815340 h 1795867"/>
                <a:gd name="connsiteX312" fmla="*/ 1966283 w 6385883"/>
                <a:gd name="connsiteY312" fmla="*/ 876300 h 1795867"/>
                <a:gd name="connsiteX313" fmla="*/ 2042483 w 6385883"/>
                <a:gd name="connsiteY313" fmla="*/ 922020 h 1795867"/>
                <a:gd name="connsiteX314" fmla="*/ 2095823 w 6385883"/>
                <a:gd name="connsiteY314" fmla="*/ 944880 h 1795867"/>
                <a:gd name="connsiteX315" fmla="*/ 2156783 w 6385883"/>
                <a:gd name="connsiteY315" fmla="*/ 960120 h 1795867"/>
                <a:gd name="connsiteX316" fmla="*/ 2217743 w 6385883"/>
                <a:gd name="connsiteY316" fmla="*/ 982980 h 1795867"/>
                <a:gd name="connsiteX317" fmla="*/ 2263463 w 6385883"/>
                <a:gd name="connsiteY317" fmla="*/ 990600 h 1795867"/>
                <a:gd name="connsiteX318" fmla="*/ 2438723 w 6385883"/>
                <a:gd name="connsiteY318" fmla="*/ 982980 h 1795867"/>
                <a:gd name="connsiteX319" fmla="*/ 2484443 w 6385883"/>
                <a:gd name="connsiteY319" fmla="*/ 960120 h 1795867"/>
                <a:gd name="connsiteX320" fmla="*/ 2522543 w 6385883"/>
                <a:gd name="connsiteY320" fmla="*/ 944880 h 1795867"/>
                <a:gd name="connsiteX321" fmla="*/ 2545403 w 6385883"/>
                <a:gd name="connsiteY321" fmla="*/ 922020 h 1795867"/>
                <a:gd name="connsiteX322" fmla="*/ 2568263 w 6385883"/>
                <a:gd name="connsiteY322" fmla="*/ 906780 h 1795867"/>
                <a:gd name="connsiteX323" fmla="*/ 2583503 w 6385883"/>
                <a:gd name="connsiteY323" fmla="*/ 883920 h 1795867"/>
                <a:gd name="connsiteX324" fmla="*/ 2621603 w 6385883"/>
                <a:gd name="connsiteY324" fmla="*/ 838200 h 1795867"/>
                <a:gd name="connsiteX325" fmla="*/ 2644463 w 6385883"/>
                <a:gd name="connsiteY325" fmla="*/ 777240 h 1795867"/>
                <a:gd name="connsiteX326" fmla="*/ 2652083 w 6385883"/>
                <a:gd name="connsiteY326" fmla="*/ 739140 h 1795867"/>
                <a:gd name="connsiteX327" fmla="*/ 2644463 w 6385883"/>
                <a:gd name="connsiteY327" fmla="*/ 525780 h 1795867"/>
                <a:gd name="connsiteX328" fmla="*/ 2629223 w 6385883"/>
                <a:gd name="connsiteY328" fmla="*/ 434340 h 1795867"/>
                <a:gd name="connsiteX329" fmla="*/ 2621603 w 6385883"/>
                <a:gd name="connsiteY329" fmla="*/ 396240 h 1795867"/>
                <a:gd name="connsiteX330" fmla="*/ 2598743 w 6385883"/>
                <a:gd name="connsiteY330" fmla="*/ 342900 h 1795867"/>
                <a:gd name="connsiteX331" fmla="*/ 2575883 w 6385883"/>
                <a:gd name="connsiteY331" fmla="*/ 304800 h 1795867"/>
                <a:gd name="connsiteX332" fmla="*/ 2522543 w 6385883"/>
                <a:gd name="connsiteY332" fmla="*/ 251460 h 1795867"/>
                <a:gd name="connsiteX333" fmla="*/ 2484443 w 6385883"/>
                <a:gd name="connsiteY333" fmla="*/ 243840 h 1795867"/>
                <a:gd name="connsiteX334" fmla="*/ 2377763 w 6385883"/>
                <a:gd name="connsiteY334" fmla="*/ 259080 h 1795867"/>
                <a:gd name="connsiteX335" fmla="*/ 2316803 w 6385883"/>
                <a:gd name="connsiteY335" fmla="*/ 312420 h 1795867"/>
                <a:gd name="connsiteX336" fmla="*/ 2271083 w 6385883"/>
                <a:gd name="connsiteY336" fmla="*/ 373380 h 1795867"/>
                <a:gd name="connsiteX337" fmla="*/ 2248223 w 6385883"/>
                <a:gd name="connsiteY337" fmla="*/ 426720 h 1795867"/>
                <a:gd name="connsiteX338" fmla="*/ 2232983 w 6385883"/>
                <a:gd name="connsiteY338" fmla="*/ 457200 h 1795867"/>
                <a:gd name="connsiteX339" fmla="*/ 2217743 w 6385883"/>
                <a:gd name="connsiteY339" fmla="*/ 533400 h 1795867"/>
                <a:gd name="connsiteX340" fmla="*/ 2202503 w 6385883"/>
                <a:gd name="connsiteY340" fmla="*/ 594360 h 1795867"/>
                <a:gd name="connsiteX341" fmla="*/ 2194883 w 6385883"/>
                <a:gd name="connsiteY341" fmla="*/ 662940 h 1795867"/>
                <a:gd name="connsiteX342" fmla="*/ 2187263 w 6385883"/>
                <a:gd name="connsiteY342" fmla="*/ 708660 h 1795867"/>
                <a:gd name="connsiteX343" fmla="*/ 2202503 w 6385883"/>
                <a:gd name="connsiteY343" fmla="*/ 990600 h 1795867"/>
                <a:gd name="connsiteX344" fmla="*/ 2210123 w 6385883"/>
                <a:gd name="connsiteY344" fmla="*/ 1013460 h 1795867"/>
                <a:gd name="connsiteX345" fmla="*/ 2225363 w 6385883"/>
                <a:gd name="connsiteY345" fmla="*/ 1066800 h 1795867"/>
                <a:gd name="connsiteX346" fmla="*/ 2255843 w 6385883"/>
                <a:gd name="connsiteY346" fmla="*/ 1165860 h 1795867"/>
                <a:gd name="connsiteX347" fmla="*/ 2271083 w 6385883"/>
                <a:gd name="connsiteY347" fmla="*/ 1196340 h 1795867"/>
                <a:gd name="connsiteX348" fmla="*/ 2286323 w 6385883"/>
                <a:gd name="connsiteY348" fmla="*/ 1242060 h 1795867"/>
                <a:gd name="connsiteX349" fmla="*/ 2354903 w 6385883"/>
                <a:gd name="connsiteY349" fmla="*/ 1341120 h 1795867"/>
                <a:gd name="connsiteX350" fmla="*/ 2377763 w 6385883"/>
                <a:gd name="connsiteY350" fmla="*/ 1356360 h 1795867"/>
                <a:gd name="connsiteX351" fmla="*/ 2408243 w 6385883"/>
                <a:gd name="connsiteY351" fmla="*/ 1363980 h 1795867"/>
                <a:gd name="connsiteX352" fmla="*/ 2545403 w 6385883"/>
                <a:gd name="connsiteY352" fmla="*/ 1379220 h 1795867"/>
                <a:gd name="connsiteX353" fmla="*/ 2743523 w 6385883"/>
                <a:gd name="connsiteY353" fmla="*/ 1356360 h 1795867"/>
                <a:gd name="connsiteX354" fmla="*/ 2774003 w 6385883"/>
                <a:gd name="connsiteY354" fmla="*/ 1333500 h 1795867"/>
                <a:gd name="connsiteX355" fmla="*/ 2804483 w 6385883"/>
                <a:gd name="connsiteY355" fmla="*/ 1295400 h 1795867"/>
                <a:gd name="connsiteX356" fmla="*/ 2819723 w 6385883"/>
                <a:gd name="connsiteY356" fmla="*/ 1226820 h 1795867"/>
                <a:gd name="connsiteX357" fmla="*/ 2827343 w 6385883"/>
                <a:gd name="connsiteY357" fmla="*/ 1203960 h 1795867"/>
                <a:gd name="connsiteX358" fmla="*/ 2842583 w 6385883"/>
                <a:gd name="connsiteY358" fmla="*/ 1104900 h 1795867"/>
                <a:gd name="connsiteX359" fmla="*/ 2834963 w 6385883"/>
                <a:gd name="connsiteY359" fmla="*/ 830580 h 1795867"/>
                <a:gd name="connsiteX360" fmla="*/ 2796863 w 6385883"/>
                <a:gd name="connsiteY360" fmla="*/ 746760 h 1795867"/>
                <a:gd name="connsiteX361" fmla="*/ 2774003 w 6385883"/>
                <a:gd name="connsiteY361" fmla="*/ 731520 h 1795867"/>
                <a:gd name="connsiteX362" fmla="*/ 2713043 w 6385883"/>
                <a:gd name="connsiteY362" fmla="*/ 754380 h 1795867"/>
                <a:gd name="connsiteX363" fmla="*/ 2667323 w 6385883"/>
                <a:gd name="connsiteY363" fmla="*/ 807720 h 1795867"/>
                <a:gd name="connsiteX364" fmla="*/ 2674943 w 6385883"/>
                <a:gd name="connsiteY364" fmla="*/ 982980 h 1795867"/>
                <a:gd name="connsiteX365" fmla="*/ 2697803 w 6385883"/>
                <a:gd name="connsiteY365" fmla="*/ 1005840 h 1795867"/>
                <a:gd name="connsiteX366" fmla="*/ 2720663 w 6385883"/>
                <a:gd name="connsiteY366" fmla="*/ 1036320 h 1795867"/>
                <a:gd name="connsiteX367" fmla="*/ 2796863 w 6385883"/>
                <a:gd name="connsiteY367" fmla="*/ 1066800 h 1795867"/>
                <a:gd name="connsiteX368" fmla="*/ 2979743 w 6385883"/>
                <a:gd name="connsiteY368" fmla="*/ 1036320 h 1795867"/>
                <a:gd name="connsiteX369" fmla="*/ 3002603 w 6385883"/>
                <a:gd name="connsiteY369" fmla="*/ 1005840 h 1795867"/>
                <a:gd name="connsiteX370" fmla="*/ 3010223 w 6385883"/>
                <a:gd name="connsiteY370" fmla="*/ 982980 h 1795867"/>
                <a:gd name="connsiteX371" fmla="*/ 3025463 w 6385883"/>
                <a:gd name="connsiteY371" fmla="*/ 944880 h 1795867"/>
                <a:gd name="connsiteX372" fmla="*/ 3033083 w 6385883"/>
                <a:gd name="connsiteY372" fmla="*/ 906780 h 1795867"/>
                <a:gd name="connsiteX373" fmla="*/ 3040703 w 6385883"/>
                <a:gd name="connsiteY373" fmla="*/ 792480 h 1795867"/>
                <a:gd name="connsiteX374" fmla="*/ 3139763 w 6385883"/>
                <a:gd name="connsiteY374" fmla="*/ 838200 h 1795867"/>
                <a:gd name="connsiteX375" fmla="*/ 3231203 w 6385883"/>
                <a:gd name="connsiteY375" fmla="*/ 922020 h 1795867"/>
                <a:gd name="connsiteX376" fmla="*/ 3322643 w 6385883"/>
                <a:gd name="connsiteY376" fmla="*/ 1005840 h 1795867"/>
                <a:gd name="connsiteX377" fmla="*/ 3391223 w 6385883"/>
                <a:gd name="connsiteY377" fmla="*/ 1021080 h 1795867"/>
                <a:gd name="connsiteX378" fmla="*/ 3421703 w 6385883"/>
                <a:gd name="connsiteY378" fmla="*/ 1005840 h 1795867"/>
                <a:gd name="connsiteX379" fmla="*/ 3482663 w 6385883"/>
                <a:gd name="connsiteY379" fmla="*/ 960120 h 1795867"/>
                <a:gd name="connsiteX380" fmla="*/ 3490283 w 6385883"/>
                <a:gd name="connsiteY380" fmla="*/ 937260 h 1795867"/>
                <a:gd name="connsiteX381" fmla="*/ 3505523 w 6385883"/>
                <a:gd name="connsiteY381" fmla="*/ 906780 h 1795867"/>
                <a:gd name="connsiteX382" fmla="*/ 3513143 w 6385883"/>
                <a:gd name="connsiteY382" fmla="*/ 876300 h 1795867"/>
                <a:gd name="connsiteX383" fmla="*/ 3505523 w 6385883"/>
                <a:gd name="connsiteY383" fmla="*/ 830580 h 1795867"/>
                <a:gd name="connsiteX384" fmla="*/ 3505523 w 6385883"/>
                <a:gd name="connsiteY384" fmla="*/ 754380 h 1795867"/>
                <a:gd name="connsiteX385" fmla="*/ 3536003 w 6385883"/>
                <a:gd name="connsiteY385" fmla="*/ 731520 h 1795867"/>
                <a:gd name="connsiteX386" fmla="*/ 3566483 w 6385883"/>
                <a:gd name="connsiteY386" fmla="*/ 716280 h 1795867"/>
                <a:gd name="connsiteX387" fmla="*/ 3650303 w 6385883"/>
                <a:gd name="connsiteY387" fmla="*/ 708660 h 1795867"/>
                <a:gd name="connsiteX388" fmla="*/ 3696023 w 6385883"/>
                <a:gd name="connsiteY388" fmla="*/ 716280 h 1795867"/>
                <a:gd name="connsiteX389" fmla="*/ 3726503 w 6385883"/>
                <a:gd name="connsiteY389" fmla="*/ 762000 h 1795867"/>
                <a:gd name="connsiteX390" fmla="*/ 3787463 w 6385883"/>
                <a:gd name="connsiteY390" fmla="*/ 830580 h 1795867"/>
                <a:gd name="connsiteX391" fmla="*/ 3810323 w 6385883"/>
                <a:gd name="connsiteY391" fmla="*/ 845820 h 1795867"/>
                <a:gd name="connsiteX392" fmla="*/ 3833183 w 6385883"/>
                <a:gd name="connsiteY392" fmla="*/ 853440 h 1795867"/>
                <a:gd name="connsiteX393" fmla="*/ 3947483 w 6385883"/>
                <a:gd name="connsiteY393" fmla="*/ 838200 h 1795867"/>
                <a:gd name="connsiteX394" fmla="*/ 4023683 w 6385883"/>
                <a:gd name="connsiteY394" fmla="*/ 822960 h 1795867"/>
                <a:gd name="connsiteX395" fmla="*/ 4069403 w 6385883"/>
                <a:gd name="connsiteY395" fmla="*/ 815340 h 1795867"/>
                <a:gd name="connsiteX396" fmla="*/ 4107503 w 6385883"/>
                <a:gd name="connsiteY396" fmla="*/ 807720 h 1795867"/>
                <a:gd name="connsiteX397" fmla="*/ 4237043 w 6385883"/>
                <a:gd name="connsiteY397" fmla="*/ 800100 h 1795867"/>
                <a:gd name="connsiteX398" fmla="*/ 4305623 w 6385883"/>
                <a:gd name="connsiteY398" fmla="*/ 784860 h 1795867"/>
                <a:gd name="connsiteX399" fmla="*/ 4427543 w 6385883"/>
                <a:gd name="connsiteY399" fmla="*/ 769620 h 1795867"/>
                <a:gd name="connsiteX400" fmla="*/ 4778063 w 6385883"/>
                <a:gd name="connsiteY400" fmla="*/ 784860 h 1795867"/>
                <a:gd name="connsiteX401" fmla="*/ 4831403 w 6385883"/>
                <a:gd name="connsiteY401" fmla="*/ 792480 h 1795867"/>
                <a:gd name="connsiteX402" fmla="*/ 4892363 w 6385883"/>
                <a:gd name="connsiteY402" fmla="*/ 815340 h 1795867"/>
                <a:gd name="connsiteX403" fmla="*/ 4999043 w 6385883"/>
                <a:gd name="connsiteY403" fmla="*/ 830580 h 1795867"/>
                <a:gd name="connsiteX404" fmla="*/ 5585783 w 6385883"/>
                <a:gd name="connsiteY404" fmla="*/ 807720 h 1795867"/>
                <a:gd name="connsiteX405" fmla="*/ 5669603 w 6385883"/>
                <a:gd name="connsiteY405" fmla="*/ 792480 h 1795867"/>
                <a:gd name="connsiteX406" fmla="*/ 5837243 w 6385883"/>
                <a:gd name="connsiteY406" fmla="*/ 762000 h 1795867"/>
                <a:gd name="connsiteX407" fmla="*/ 5982023 w 6385883"/>
                <a:gd name="connsiteY407" fmla="*/ 769620 h 1795867"/>
                <a:gd name="connsiteX408" fmla="*/ 6134423 w 6385883"/>
                <a:gd name="connsiteY408" fmla="*/ 784860 h 1795867"/>
                <a:gd name="connsiteX409" fmla="*/ 6385883 w 6385883"/>
                <a:gd name="connsiteY409" fmla="*/ 784860 h 179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385883" h="1795867">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2" name="이등변 삼각형 31">
              <a:extLst>
                <a:ext uri="{FF2B5EF4-FFF2-40B4-BE49-F238E27FC236}">
                  <a16:creationId xmlns:a16="http://schemas.microsoft.com/office/drawing/2014/main" id="{3392651B-9A11-4115-B7D3-303B1DED3C4B}"/>
                </a:ext>
              </a:extLst>
            </p:cNvPr>
            <p:cNvSpPr/>
            <p:nvPr/>
          </p:nvSpPr>
          <p:spPr>
            <a:xfrm>
              <a:off x="1520616"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3" name="이등변 삼각형 32">
              <a:extLst>
                <a:ext uri="{FF2B5EF4-FFF2-40B4-BE49-F238E27FC236}">
                  <a16:creationId xmlns:a16="http://schemas.microsoft.com/office/drawing/2014/main" id="{22308623-08C2-41C0-8231-6769166A5DA5}"/>
                </a:ext>
              </a:extLst>
            </p:cNvPr>
            <p:cNvSpPr/>
            <p:nvPr/>
          </p:nvSpPr>
          <p:spPr>
            <a:xfrm>
              <a:off x="4867497"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4" name="이등변 삼각형 33">
              <a:extLst>
                <a:ext uri="{FF2B5EF4-FFF2-40B4-BE49-F238E27FC236}">
                  <a16:creationId xmlns:a16="http://schemas.microsoft.com/office/drawing/2014/main" id="{9FF63E49-1C72-4F8B-947B-16E580748F05}"/>
                </a:ext>
              </a:extLst>
            </p:cNvPr>
            <p:cNvSpPr/>
            <p:nvPr/>
          </p:nvSpPr>
          <p:spPr>
            <a:xfrm>
              <a:off x="8063458"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35" name="직사각형 46">
            <a:extLst>
              <a:ext uri="{FF2B5EF4-FFF2-40B4-BE49-F238E27FC236}">
                <a16:creationId xmlns:a16="http://schemas.microsoft.com/office/drawing/2014/main" id="{5A66D13D-6C21-4A8A-8D9F-88F4F95CE9DC}"/>
              </a:ext>
            </a:extLst>
          </p:cNvPr>
          <p:cNvSpPr/>
          <p:nvPr/>
        </p:nvSpPr>
        <p:spPr>
          <a:xfrm>
            <a:off x="560208" y="6006259"/>
            <a:ext cx="3573510" cy="138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90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Nguồn</a:t>
            </a:r>
            <a:r>
              <a:rPr lang="en-US" altLang="ko-KR" sz="9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Designing Better (</a:t>
            </a:r>
            <a:r>
              <a:rPr lang="en-US" altLang="ko-KR" sz="900" dirty="0">
                <a:solidFill>
                  <a:prstClr val="white"/>
                </a:solidFill>
                <a:latin typeface="Calibri" panose="020F0502020204030204"/>
                <a:ea typeface="맑은 고딕" panose="020B0503020000020004" pitchFamily="50" charset="-127"/>
                <a:hlinkClick r:id="rId3"/>
              </a:rPr>
              <a:t>http://designingbetter.ca/</a:t>
            </a:r>
            <a:r>
              <a:rPr lang="en-US" altLang="ko-KR" sz="9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a:t>
            </a:r>
          </a:p>
        </p:txBody>
      </p:sp>
      <p:grpSp>
        <p:nvGrpSpPr>
          <p:cNvPr id="36" name="그룹 19">
            <a:extLst>
              <a:ext uri="{FF2B5EF4-FFF2-40B4-BE49-F238E27FC236}">
                <a16:creationId xmlns:a16="http://schemas.microsoft.com/office/drawing/2014/main" id="{4DE16628-3620-4474-9E50-E1A0CA7DD83F}"/>
              </a:ext>
            </a:extLst>
          </p:cNvPr>
          <p:cNvGrpSpPr/>
          <p:nvPr/>
        </p:nvGrpSpPr>
        <p:grpSpPr>
          <a:xfrm>
            <a:off x="3108915" y="2514878"/>
            <a:ext cx="3684995" cy="950847"/>
            <a:chOff x="806777" y="3032465"/>
            <a:chExt cx="8289270" cy="951151"/>
          </a:xfrm>
        </p:grpSpPr>
        <p:sp>
          <p:nvSpPr>
            <p:cNvPr id="37" name="직사각형 20">
              <a:extLst>
                <a:ext uri="{FF2B5EF4-FFF2-40B4-BE49-F238E27FC236}">
                  <a16:creationId xmlns:a16="http://schemas.microsoft.com/office/drawing/2014/main" id="{8227D438-DB4B-48DA-8764-6EECFBC37A98}"/>
                </a:ext>
              </a:extLst>
            </p:cNvPr>
            <p:cNvSpPr/>
            <p:nvPr/>
          </p:nvSpPr>
          <p:spPr>
            <a:xfrm>
              <a:off x="806777" y="3121822"/>
              <a:ext cx="8289270" cy="861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b="1" dirty="0">
                  <a:solidFill>
                    <a:prstClr val="black">
                      <a:lumMod val="95000"/>
                      <a:lumOff val="5000"/>
                    </a:prstClr>
                  </a:solidFill>
                  <a:latin typeface="SamsungOne-700" panose="020B0803030303020204" pitchFamily="34" charset="0"/>
                  <a:ea typeface="SamsungOne-700" panose="020B0803030303020204" pitchFamily="34" charset="0"/>
                  <a:cs typeface="iCiel Samsung Sharp Sans Regular" pitchFamily="2" charset="77"/>
                </a:rPr>
                <a:t>CẢM GIÁC KHI THIẾT KẾ</a:t>
              </a:r>
            </a:p>
          </p:txBody>
        </p:sp>
        <p:grpSp>
          <p:nvGrpSpPr>
            <p:cNvPr id="38" name="그룹 21">
              <a:extLst>
                <a:ext uri="{FF2B5EF4-FFF2-40B4-BE49-F238E27FC236}">
                  <a16:creationId xmlns:a16="http://schemas.microsoft.com/office/drawing/2014/main" id="{EE560831-2B61-4EE6-A51C-EA8F8B404301}"/>
                </a:ext>
              </a:extLst>
            </p:cNvPr>
            <p:cNvGrpSpPr/>
            <p:nvPr/>
          </p:nvGrpSpPr>
          <p:grpSpPr>
            <a:xfrm>
              <a:off x="1338262" y="3032465"/>
              <a:ext cx="7226300" cy="584200"/>
              <a:chOff x="1384300" y="3124200"/>
              <a:chExt cx="7226300" cy="584200"/>
            </a:xfrm>
          </p:grpSpPr>
          <p:cxnSp>
            <p:nvCxnSpPr>
              <p:cNvPr id="39" name="직선 연결선 22">
                <a:extLst>
                  <a:ext uri="{FF2B5EF4-FFF2-40B4-BE49-F238E27FC236}">
                    <a16:creationId xmlns:a16="http://schemas.microsoft.com/office/drawing/2014/main" id="{48E50C67-5DF5-45A6-8733-DE546AFC0EFF}"/>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23">
                <a:extLst>
                  <a:ext uri="{FF2B5EF4-FFF2-40B4-BE49-F238E27FC236}">
                    <a16:creationId xmlns:a16="http://schemas.microsoft.com/office/drawing/2014/main" id="{30E7834B-D96A-4044-A2FB-2DC28087EF79}"/>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2" name="그룹 41">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3" name="직사각형 42">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44" name="직사각형 43">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100055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611E1D-1933-4410-87F6-E49213CF1A65}"/>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7" name="그룹 16">
            <a:extLst>
              <a:ext uri="{FF2B5EF4-FFF2-40B4-BE49-F238E27FC236}">
                <a16:creationId xmlns:a16="http://schemas.microsoft.com/office/drawing/2014/main" id="{31D1B549-CD9B-4595-924A-4E1B39999A0B}"/>
              </a:ext>
            </a:extLst>
          </p:cNvPr>
          <p:cNvGrpSpPr/>
          <p:nvPr/>
        </p:nvGrpSpPr>
        <p:grpSpPr>
          <a:xfrm>
            <a:off x="560208" y="2038744"/>
            <a:ext cx="8782409" cy="215375"/>
            <a:chOff x="1027113" y="2045625"/>
            <a:chExt cx="8785225" cy="215444"/>
          </a:xfrm>
        </p:grpSpPr>
        <p:sp>
          <p:nvSpPr>
            <p:cNvPr id="18" name="직사각형 17">
              <a:extLst>
                <a:ext uri="{FF2B5EF4-FFF2-40B4-BE49-F238E27FC236}">
                  <a16:creationId xmlns:a16="http://schemas.microsoft.com/office/drawing/2014/main" id="{9DE21217-D12E-4D4E-8E2C-2E6F22A443F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F329D268-6ADA-4552-B424-DD7BB90FE12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Tư duy thiết kế là gì?</a:t>
              </a:r>
            </a:p>
          </p:txBody>
        </p:sp>
      </p:grpSp>
      <p:grpSp>
        <p:nvGrpSpPr>
          <p:cNvPr id="2" name="그룹 1"/>
          <p:cNvGrpSpPr/>
          <p:nvPr/>
        </p:nvGrpSpPr>
        <p:grpSpPr>
          <a:xfrm>
            <a:off x="560208" y="2565677"/>
            <a:ext cx="7770002" cy="3614454"/>
            <a:chOff x="560208" y="2565677"/>
            <a:chExt cx="7770002" cy="3614454"/>
          </a:xfrm>
        </p:grpSpPr>
        <p:grpSp>
          <p:nvGrpSpPr>
            <p:cNvPr id="4" name="그룹 3">
              <a:extLst>
                <a:ext uri="{FF2B5EF4-FFF2-40B4-BE49-F238E27FC236}">
                  <a16:creationId xmlns:a16="http://schemas.microsoft.com/office/drawing/2014/main" id="{C544D90E-4861-43FA-BA40-BC9A5D505D6C}"/>
                </a:ext>
              </a:extLst>
            </p:cNvPr>
            <p:cNvGrpSpPr/>
            <p:nvPr/>
          </p:nvGrpSpPr>
          <p:grpSpPr>
            <a:xfrm>
              <a:off x="3268408" y="2565677"/>
              <a:ext cx="3518360" cy="3478976"/>
              <a:chOff x="3360517" y="2565400"/>
              <a:chExt cx="3403600" cy="3365500"/>
            </a:xfrm>
          </p:grpSpPr>
          <p:sp>
            <p:nvSpPr>
              <p:cNvPr id="3" name="타원 2">
                <a:extLst>
                  <a:ext uri="{FF2B5EF4-FFF2-40B4-BE49-F238E27FC236}">
                    <a16:creationId xmlns:a16="http://schemas.microsoft.com/office/drawing/2014/main" id="{8938D3A7-CA30-4F81-974E-6F9C04C57DBD}"/>
                  </a:ext>
                </a:extLst>
              </p:cNvPr>
              <p:cNvSpPr/>
              <p:nvPr/>
            </p:nvSpPr>
            <p:spPr>
              <a:xfrm>
                <a:off x="4351117" y="25654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1" name="타원 20">
                <a:extLst>
                  <a:ext uri="{FF2B5EF4-FFF2-40B4-BE49-F238E27FC236}">
                    <a16:creationId xmlns:a16="http://schemas.microsoft.com/office/drawing/2014/main" id="{F823AB57-0C49-43D0-B44B-5CA713743A1F}"/>
                  </a:ext>
                </a:extLst>
              </p:cNvPr>
              <p:cNvSpPr/>
              <p:nvPr/>
            </p:nvSpPr>
            <p:spPr>
              <a:xfrm>
                <a:off x="3360517" y="34925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2" name="타원 21">
                <a:extLst>
                  <a:ext uri="{FF2B5EF4-FFF2-40B4-BE49-F238E27FC236}">
                    <a16:creationId xmlns:a16="http://schemas.microsoft.com/office/drawing/2014/main" id="{E841D882-453F-4378-9DCD-8D00E699A4AE}"/>
                  </a:ext>
                </a:extLst>
              </p:cNvPr>
              <p:cNvSpPr/>
              <p:nvPr/>
            </p:nvSpPr>
            <p:spPr>
              <a:xfrm>
                <a:off x="4732117" y="38989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8" name="자유형: 도형 27">
                <a:extLst>
                  <a:ext uri="{FF2B5EF4-FFF2-40B4-BE49-F238E27FC236}">
                    <a16:creationId xmlns:a16="http://schemas.microsoft.com/office/drawing/2014/main" id="{495598DB-7753-42F7-80BA-1D466CE73B0F}"/>
                  </a:ext>
                </a:extLst>
              </p:cNvPr>
              <p:cNvSpPr/>
              <p:nvPr/>
            </p:nvSpPr>
            <p:spPr>
              <a:xfrm>
                <a:off x="4844645" y="4019876"/>
                <a:ext cx="547872" cy="577524"/>
              </a:xfrm>
              <a:custGeom>
                <a:avLst/>
                <a:gdLst>
                  <a:gd name="connsiteX0" fmla="*/ 422611 w 547872"/>
                  <a:gd name="connsiteY0" fmla="*/ 0 h 577524"/>
                  <a:gd name="connsiteX1" fmla="*/ 425246 w 547872"/>
                  <a:gd name="connsiteY1" fmla="*/ 4338 h 577524"/>
                  <a:gd name="connsiteX2" fmla="*/ 547872 w 547872"/>
                  <a:gd name="connsiteY2" fmla="*/ 488624 h 577524"/>
                  <a:gd name="connsiteX3" fmla="*/ 543437 w 547872"/>
                  <a:gd name="connsiteY3" fmla="*/ 576466 h 577524"/>
                  <a:gd name="connsiteX4" fmla="*/ 522472 w 547872"/>
                  <a:gd name="connsiteY4" fmla="*/ 577524 h 577524"/>
                  <a:gd name="connsiteX5" fmla="*/ 38186 w 547872"/>
                  <a:gd name="connsiteY5" fmla="*/ 454898 h 577524"/>
                  <a:gd name="connsiteX6" fmla="*/ 0 w 547872"/>
                  <a:gd name="connsiteY6" fmla="*/ 431700 h 577524"/>
                  <a:gd name="connsiteX7" fmla="*/ 10098 w 547872"/>
                  <a:gd name="connsiteY7" fmla="*/ 410738 h 577524"/>
                  <a:gd name="connsiteX8" fmla="*/ 419186 w 547872"/>
                  <a:gd name="connsiteY8" fmla="*/ 1650 h 577524"/>
                  <a:gd name="connsiteX9" fmla="*/ 422611 w 547872"/>
                  <a:gd name="connsiteY9" fmla="*/ 0 h 57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872" h="577524">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1" name="화살표: 오른쪽 10">
              <a:extLst>
                <a:ext uri="{FF2B5EF4-FFF2-40B4-BE49-F238E27FC236}">
                  <a16:creationId xmlns:a16="http://schemas.microsoft.com/office/drawing/2014/main" id="{99C0241F-8A37-42AB-A71F-219976B69435}"/>
                </a:ext>
              </a:extLst>
            </p:cNvPr>
            <p:cNvSpPr/>
            <p:nvPr/>
          </p:nvSpPr>
          <p:spPr>
            <a:xfrm>
              <a:off x="924774" y="4001086"/>
              <a:ext cx="3707080" cy="171579"/>
            </a:xfrm>
            <a:prstGeom prst="rightArrow">
              <a:avLst/>
            </a:prstGeom>
            <a:gradFill>
              <a:gsLst>
                <a:gs pos="24000">
                  <a:srgbClr val="FF0000"/>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4" name="화살표: 오른쪽 33">
              <a:extLst>
                <a:ext uri="{FF2B5EF4-FFF2-40B4-BE49-F238E27FC236}">
                  <a16:creationId xmlns:a16="http://schemas.microsoft.com/office/drawing/2014/main" id="{B0F10280-29DB-41D1-985C-61A552340865}"/>
                </a:ext>
              </a:extLst>
            </p:cNvPr>
            <p:cNvSpPr/>
            <p:nvPr/>
          </p:nvSpPr>
          <p:spPr>
            <a:xfrm>
              <a:off x="924774" y="4913288"/>
              <a:ext cx="3707080" cy="171579"/>
            </a:xfrm>
            <a:prstGeom prst="rightArrow">
              <a:avLst/>
            </a:prstGeom>
            <a:gradFill>
              <a:gsLst>
                <a:gs pos="24000">
                  <a:srgbClr val="FF0000"/>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36" name="직선 화살표 연결선 35">
              <a:extLst>
                <a:ext uri="{FF2B5EF4-FFF2-40B4-BE49-F238E27FC236}">
                  <a16:creationId xmlns:a16="http://schemas.microsoft.com/office/drawing/2014/main" id="{CAE70DE6-012F-4D1A-9B08-16B725E8B7F7}"/>
                </a:ext>
              </a:extLst>
            </p:cNvPr>
            <p:cNvCxnSpPr>
              <a:cxnSpLocks/>
            </p:cNvCxnSpPr>
            <p:nvPr/>
          </p:nvCxnSpPr>
          <p:spPr>
            <a:xfrm>
              <a:off x="4051589" y="3238561"/>
              <a:ext cx="507837" cy="62210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FF8E0A3-7B22-4360-82AF-E20FC01C16FB}"/>
                </a:ext>
              </a:extLst>
            </p:cNvPr>
            <p:cNvCxnSpPr>
              <a:cxnSpLocks/>
            </p:cNvCxnSpPr>
            <p:nvPr/>
          </p:nvCxnSpPr>
          <p:spPr>
            <a:xfrm flipH="1">
              <a:off x="5156137" y="3505176"/>
              <a:ext cx="1904388" cy="72366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FD9A8D71-B1B2-4727-A34E-02E6C98B28EC}"/>
                </a:ext>
              </a:extLst>
            </p:cNvPr>
            <p:cNvCxnSpPr>
              <a:cxnSpLocks/>
            </p:cNvCxnSpPr>
            <p:nvPr/>
          </p:nvCxnSpPr>
          <p:spPr>
            <a:xfrm flipH="1" flipV="1">
              <a:off x="5829021" y="4292323"/>
              <a:ext cx="1307680" cy="45705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AFBAA9F-076D-498C-A977-ABF8B22B96EE}"/>
                </a:ext>
              </a:extLst>
            </p:cNvPr>
            <p:cNvCxnSpPr>
              <a:cxnSpLocks/>
            </p:cNvCxnSpPr>
            <p:nvPr/>
          </p:nvCxnSpPr>
          <p:spPr>
            <a:xfrm flipV="1">
              <a:off x="3518361" y="5092167"/>
              <a:ext cx="1421945" cy="6094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F66919-6B3E-4907-BD68-B3FC37DA6D28}"/>
                </a:ext>
              </a:extLst>
            </p:cNvPr>
            <p:cNvCxnSpPr/>
            <p:nvPr/>
          </p:nvCxnSpPr>
          <p:spPr>
            <a:xfrm>
              <a:off x="1905976" y="4546242"/>
              <a:ext cx="1599687"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 descr="구름 9">
              <a:extLst>
                <a:ext uri="{FF2B5EF4-FFF2-40B4-BE49-F238E27FC236}">
                  <a16:creationId xmlns:a16="http://schemas.microsoft.com/office/drawing/2014/main" id="{BC630694-4982-438B-A1DC-10C7D4270A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829" t="36703" r="4204" b="32324"/>
            <a:stretch>
              <a:fillRect/>
            </a:stretch>
          </p:blipFill>
          <p:spPr bwMode="auto">
            <a:xfrm>
              <a:off x="1383730" y="4104649"/>
              <a:ext cx="1195131" cy="82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그룹 54">
              <a:extLst>
                <a:ext uri="{FF2B5EF4-FFF2-40B4-BE49-F238E27FC236}">
                  <a16:creationId xmlns:a16="http://schemas.microsoft.com/office/drawing/2014/main" id="{62FE56F5-0F82-4678-8E45-6ABA59999AC5}"/>
                </a:ext>
              </a:extLst>
            </p:cNvPr>
            <p:cNvGrpSpPr/>
            <p:nvPr/>
          </p:nvGrpSpPr>
          <p:grpSpPr>
            <a:xfrm>
              <a:off x="1491369" y="3136214"/>
              <a:ext cx="6817596" cy="2931462"/>
              <a:chOff x="1464860" y="3085319"/>
              <a:chExt cx="6819782" cy="2932402"/>
            </a:xfrm>
          </p:grpSpPr>
          <p:sp>
            <p:nvSpPr>
              <p:cNvPr id="53" name="직사각형 52">
                <a:extLst>
                  <a:ext uri="{FF2B5EF4-FFF2-40B4-BE49-F238E27FC236}">
                    <a16:creationId xmlns:a16="http://schemas.microsoft.com/office/drawing/2014/main" id="{DE0AE8A4-D3F9-4A1D-861C-DE101B565B91}"/>
                  </a:ext>
                </a:extLst>
              </p:cNvPr>
              <p:cNvSpPr/>
              <p:nvPr/>
            </p:nvSpPr>
            <p:spPr>
              <a:xfrm>
                <a:off x="3638402" y="4307877"/>
                <a:ext cx="1091295"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CON NGƯỜI</a:t>
                </a:r>
              </a:p>
            </p:txBody>
          </p:sp>
          <p:sp>
            <p:nvSpPr>
              <p:cNvPr id="54" name="직사각형 53">
                <a:extLst>
                  <a:ext uri="{FF2B5EF4-FFF2-40B4-BE49-F238E27FC236}">
                    <a16:creationId xmlns:a16="http://schemas.microsoft.com/office/drawing/2014/main" id="{B75A6261-C8F1-40D3-8835-4D3A575EA9C0}"/>
                  </a:ext>
                </a:extLst>
              </p:cNvPr>
              <p:cNvSpPr/>
              <p:nvPr/>
            </p:nvSpPr>
            <p:spPr>
              <a:xfrm>
                <a:off x="3638403" y="4507902"/>
                <a:ext cx="89867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mong</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muốn</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a:t>
                </a:r>
              </a:p>
            </p:txBody>
          </p:sp>
          <p:sp>
            <p:nvSpPr>
              <p:cNvPr id="35" name="직사각형 34">
                <a:extLst>
                  <a:ext uri="{FF2B5EF4-FFF2-40B4-BE49-F238E27FC236}">
                    <a16:creationId xmlns:a16="http://schemas.microsoft.com/office/drawing/2014/main" id="{C20C7375-ECD8-4053-BFAF-17BF9E16EDF5}"/>
                  </a:ext>
                </a:extLst>
              </p:cNvPr>
              <p:cNvSpPr/>
              <p:nvPr/>
            </p:nvSpPr>
            <p:spPr>
              <a:xfrm>
                <a:off x="1464860" y="4268113"/>
                <a:ext cx="1006936"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vi-VN"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TƯ DUY</a:t>
                </a:r>
              </a:p>
              <a:p>
                <a:pPr algn="ctr"/>
                <a:r>
                  <a:rPr lang="vi-VN"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THIẾT KẾ</a:t>
                </a:r>
              </a:p>
            </p:txBody>
          </p:sp>
          <p:sp>
            <p:nvSpPr>
              <p:cNvPr id="37" name="직사각형 36">
                <a:extLst>
                  <a:ext uri="{FF2B5EF4-FFF2-40B4-BE49-F238E27FC236}">
                    <a16:creationId xmlns:a16="http://schemas.microsoft.com/office/drawing/2014/main" id="{6905D37E-F32D-482A-A1ED-F1E93CC7C396}"/>
                  </a:ext>
                </a:extLst>
              </p:cNvPr>
              <p:cNvSpPr/>
              <p:nvPr/>
            </p:nvSpPr>
            <p:spPr>
              <a:xfrm>
                <a:off x="4882155" y="3085319"/>
                <a:ext cx="1017864"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KINH DOANH</a:t>
                </a:r>
              </a:p>
            </p:txBody>
          </p:sp>
          <p:sp>
            <p:nvSpPr>
              <p:cNvPr id="39" name="직사각형 38">
                <a:extLst>
                  <a:ext uri="{FF2B5EF4-FFF2-40B4-BE49-F238E27FC236}">
                    <a16:creationId xmlns:a16="http://schemas.microsoft.com/office/drawing/2014/main" id="{1DE6756B-BF9F-4C1F-AA3B-27C394B71C58}"/>
                  </a:ext>
                </a:extLst>
              </p:cNvPr>
              <p:cNvSpPr/>
              <p:nvPr/>
            </p:nvSpPr>
            <p:spPr>
              <a:xfrm>
                <a:off x="4914903" y="3297982"/>
                <a:ext cx="945834" cy="323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khả</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năng</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tồn</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tại)</a:t>
                </a:r>
              </a:p>
            </p:txBody>
          </p:sp>
          <p:sp>
            <p:nvSpPr>
              <p:cNvPr id="40" name="직사각형 39">
                <a:extLst>
                  <a:ext uri="{FF2B5EF4-FFF2-40B4-BE49-F238E27FC236}">
                    <a16:creationId xmlns:a16="http://schemas.microsoft.com/office/drawing/2014/main" id="{A0201CAF-1584-4E87-8999-A90A486FB745}"/>
                  </a:ext>
                </a:extLst>
              </p:cNvPr>
              <p:cNvSpPr/>
              <p:nvPr/>
            </p:nvSpPr>
            <p:spPr>
              <a:xfrm>
                <a:off x="5391088" y="4971063"/>
                <a:ext cx="11413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CÔNG NGHỆ</a:t>
                </a:r>
              </a:p>
            </p:txBody>
          </p:sp>
          <p:sp>
            <p:nvSpPr>
              <p:cNvPr id="42" name="직사각형 41">
                <a:extLst>
                  <a:ext uri="{FF2B5EF4-FFF2-40B4-BE49-F238E27FC236}">
                    <a16:creationId xmlns:a16="http://schemas.microsoft.com/office/drawing/2014/main" id="{9997F7A5-716E-4520-8F61-DB6B09E6D4D7}"/>
                  </a:ext>
                </a:extLst>
              </p:cNvPr>
              <p:cNvSpPr/>
              <p:nvPr/>
            </p:nvSpPr>
            <p:spPr>
              <a:xfrm>
                <a:off x="5512432" y="5171088"/>
                <a:ext cx="898671" cy="323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khả</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a:t>
                </a: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năng</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a:t>
                </a:r>
              </a:p>
              <a:p>
                <a:pPr algn="ctr"/>
                <a:r>
                  <a:rPr lang="en-US" altLang="ko-KR" sz="105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thực</a:t>
                </a:r>
                <a:r>
                  <a:rPr lang="en-US" altLang="ko-KR" sz="105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hiện)</a:t>
                </a:r>
              </a:p>
            </p:txBody>
          </p:sp>
          <p:sp>
            <p:nvSpPr>
              <p:cNvPr id="43" name="직사각형 42">
                <a:extLst>
                  <a:ext uri="{FF2B5EF4-FFF2-40B4-BE49-F238E27FC236}">
                    <a16:creationId xmlns:a16="http://schemas.microsoft.com/office/drawing/2014/main" id="{F6376077-DAA6-4FC4-9767-06EADE99ACFF}"/>
                  </a:ext>
                </a:extLst>
              </p:cNvPr>
              <p:cNvSpPr/>
              <p:nvPr/>
            </p:nvSpPr>
            <p:spPr>
              <a:xfrm>
                <a:off x="7027764" y="3267259"/>
                <a:ext cx="1256878"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CẢI TIẾN VỀ </a:t>
                </a:r>
              </a:p>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KINH NGHIỆM</a:t>
                </a:r>
              </a:p>
            </p:txBody>
          </p:sp>
          <p:sp>
            <p:nvSpPr>
              <p:cNvPr id="45" name="직사각형 44">
                <a:extLst>
                  <a:ext uri="{FF2B5EF4-FFF2-40B4-BE49-F238E27FC236}">
                    <a16:creationId xmlns:a16="http://schemas.microsoft.com/office/drawing/2014/main" id="{9BBCF688-7107-4E02-BEDD-13292CA39A96}"/>
                  </a:ext>
                </a:extLst>
              </p:cNvPr>
              <p:cNvSpPr/>
              <p:nvPr/>
            </p:nvSpPr>
            <p:spPr>
              <a:xfrm>
                <a:off x="7027764" y="4444019"/>
                <a:ext cx="1256878"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CẢI TIẾN VỀ </a:t>
                </a:r>
              </a:p>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QUY TRÌNH</a:t>
                </a:r>
              </a:p>
            </p:txBody>
          </p:sp>
          <p:sp>
            <p:nvSpPr>
              <p:cNvPr id="46" name="직사각형 45">
                <a:extLst>
                  <a:ext uri="{FF2B5EF4-FFF2-40B4-BE49-F238E27FC236}">
                    <a16:creationId xmlns:a16="http://schemas.microsoft.com/office/drawing/2014/main" id="{FF68AC57-4479-4C6B-9F77-A607DCD6A389}"/>
                  </a:ext>
                </a:extLst>
              </p:cNvPr>
              <p:cNvSpPr/>
              <p:nvPr/>
            </p:nvSpPr>
            <p:spPr>
              <a:xfrm>
                <a:off x="2319112" y="5586696"/>
                <a:ext cx="1256878" cy="431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CẢI TIẾN VỀ </a:t>
                </a:r>
              </a:p>
              <a:p>
                <a:pPr algn="ctr"/>
                <a:r>
                  <a:rPr lang="en-US" altLang="ko-KR" sz="14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CHỨC NĂNG</a:t>
                </a:r>
              </a:p>
            </p:txBody>
          </p:sp>
        </p:grpSp>
        <p:sp>
          <p:nvSpPr>
            <p:cNvPr id="33" name="직사각형 32">
              <a:extLst>
                <a:ext uri="{FF2B5EF4-FFF2-40B4-BE49-F238E27FC236}">
                  <a16:creationId xmlns:a16="http://schemas.microsoft.com/office/drawing/2014/main" id="{D4F3C3AC-46AD-4C6D-87D8-4AC2FC403CE3}"/>
                </a:ext>
              </a:extLst>
            </p:cNvPr>
            <p:cNvSpPr/>
            <p:nvPr/>
          </p:nvSpPr>
          <p:spPr>
            <a:xfrm>
              <a:off x="2809662" y="2795282"/>
              <a:ext cx="2187023" cy="76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CẢI TIẾN VỀ CẢM XÚC</a:t>
              </a:r>
            </a:p>
            <a:p>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vi-VN"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THƯƠNG HIỆU</a:t>
              </a:r>
            </a:p>
            <a:p>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vi-VN"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TIẾP THỊ</a:t>
              </a:r>
            </a:p>
            <a:p>
              <a:r>
                <a:rPr lang="en-US"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 </a:t>
              </a:r>
              <a:r>
                <a:rPr lang="vi-VN"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rPr>
                <a:t>QUAN HỆ</a:t>
              </a:r>
            </a:p>
            <a:p>
              <a:endParaRPr lang="vi-VN" altLang="ko-KR" sz="1000" b="1" dirty="0">
                <a:solidFill>
                  <a:prstClr val="black">
                    <a:lumMod val="75000"/>
                    <a:lumOff val="25000"/>
                  </a:prstClr>
                </a:solidFill>
                <a:latin typeface="SamsungOne-700" panose="020B0803030303020204" pitchFamily="34" charset="0"/>
                <a:ea typeface="SamsungOne-700" panose="020B0803030303020204" pitchFamily="34" charset="0"/>
                <a:cs typeface="iCiel Samsung Sharp Sans Regular" pitchFamily="2" charset="77"/>
              </a:endParaRPr>
            </a:p>
          </p:txBody>
        </p:sp>
        <p:sp>
          <p:nvSpPr>
            <p:cNvPr id="20" name="타원 19">
              <a:extLst>
                <a:ext uri="{FF2B5EF4-FFF2-40B4-BE49-F238E27FC236}">
                  <a16:creationId xmlns:a16="http://schemas.microsoft.com/office/drawing/2014/main" id="{146BECA0-F6B8-4731-916C-929F1D059E54}"/>
                </a:ext>
              </a:extLst>
            </p:cNvPr>
            <p:cNvSpPr/>
            <p:nvPr/>
          </p:nvSpPr>
          <p:spPr>
            <a:xfrm>
              <a:off x="7046258" y="2882060"/>
              <a:ext cx="1283952" cy="128395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dirty="0">
                <a:solidFill>
                  <a:prstClr val="white"/>
                </a:solidFill>
                <a:latin typeface="Calibri" panose="020F0502020204030204"/>
                <a:ea typeface="맑은 고딕" panose="020B0503020000020004" pitchFamily="50" charset="-127"/>
              </a:endParaRPr>
            </a:p>
          </p:txBody>
        </p:sp>
        <p:sp>
          <p:nvSpPr>
            <p:cNvPr id="48" name="직사각형 46">
              <a:extLst>
                <a:ext uri="{FF2B5EF4-FFF2-40B4-BE49-F238E27FC236}">
                  <a16:creationId xmlns:a16="http://schemas.microsoft.com/office/drawing/2014/main" id="{40789748-2845-45F2-A90E-75CF73564FEF}"/>
                </a:ext>
              </a:extLst>
            </p:cNvPr>
            <p:cNvSpPr/>
            <p:nvPr/>
          </p:nvSpPr>
          <p:spPr>
            <a:xfrm>
              <a:off x="560208" y="6057059"/>
              <a:ext cx="2487852" cy="12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800" b="1" dirty="0" err="1">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Nguồn</a:t>
              </a:r>
              <a:r>
                <a:rPr lang="en-US" altLang="ko-KR" sz="800" b="1" dirty="0">
                  <a:solidFill>
                    <a:prstClr val="black">
                      <a:lumMod val="75000"/>
                      <a:lumOff val="25000"/>
                    </a:prstClr>
                  </a:solidFill>
                  <a:latin typeface="SamsungOne-400" panose="020B0503030303020204" pitchFamily="34" charset="0"/>
                  <a:ea typeface="SamsungOne-400" panose="020B0503030303020204" pitchFamily="34" charset="0"/>
                  <a:cs typeface="iCiel Samsung Sharp Sans Regular" pitchFamily="2" charset="77"/>
                </a:rPr>
                <a:t>: IDEO</a:t>
              </a:r>
            </a:p>
          </p:txBody>
        </p:sp>
      </p:grpSp>
      <p:grpSp>
        <p:nvGrpSpPr>
          <p:cNvPr id="47" name="그룹 46">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49" name="직사각형 48">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50" name="직사각형 49">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401721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468133"/>
            <a:ext cx="87943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Tư duy thiết kế</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04002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So sánh giữa Tư duy thiết kế và Tư duy phân tích</a:t>
              </a:r>
            </a:p>
          </p:txBody>
        </p:sp>
      </p:grpSp>
      <p:graphicFrame>
        <p:nvGraphicFramePr>
          <p:cNvPr id="18" name="Table 19">
            <a:extLst>
              <a:ext uri="{FF2B5EF4-FFF2-40B4-BE49-F238E27FC236}">
                <a16:creationId xmlns:a16="http://schemas.microsoft.com/office/drawing/2014/main" id="{FE8FCC14-F92E-4BEB-8D65-5BC8274C1416}"/>
              </a:ext>
            </a:extLst>
          </p:cNvPr>
          <p:cNvGraphicFramePr>
            <a:graphicFrameLocks noGrp="1"/>
          </p:cNvGraphicFramePr>
          <p:nvPr>
            <p:extLst>
              <p:ext uri="{D42A27DB-BD31-4B8C-83A1-F6EECF244321}">
                <p14:modId xmlns:p14="http://schemas.microsoft.com/office/powerpoint/2010/main" val="4203970891"/>
              </p:ext>
            </p:extLst>
          </p:nvPr>
        </p:nvGraphicFramePr>
        <p:xfrm>
          <a:off x="712561" y="2565678"/>
          <a:ext cx="8630058" cy="3491377"/>
        </p:xfrm>
        <a:graphic>
          <a:graphicData uri="http://schemas.openxmlformats.org/drawingml/2006/table">
            <a:tbl>
              <a:tblPr/>
              <a:tblGrid>
                <a:gridCol w="1958157">
                  <a:extLst>
                    <a:ext uri="{9D8B030D-6E8A-4147-A177-3AD203B41FA5}">
                      <a16:colId xmlns:a16="http://schemas.microsoft.com/office/drawing/2014/main" val="20001"/>
                    </a:ext>
                  </a:extLst>
                </a:gridCol>
                <a:gridCol w="2784491">
                  <a:extLst>
                    <a:ext uri="{9D8B030D-6E8A-4147-A177-3AD203B41FA5}">
                      <a16:colId xmlns:a16="http://schemas.microsoft.com/office/drawing/2014/main" val="20002"/>
                    </a:ext>
                  </a:extLst>
                </a:gridCol>
                <a:gridCol w="3887410">
                  <a:extLst>
                    <a:ext uri="{9D8B030D-6E8A-4147-A177-3AD203B41FA5}">
                      <a16:colId xmlns:a16="http://schemas.microsoft.com/office/drawing/2014/main" val="20003"/>
                    </a:ext>
                  </a:extLst>
                </a:gridCol>
              </a:tblGrid>
              <a:tr h="378533">
                <a:tc>
                  <a:txBody>
                    <a:bodyPr/>
                    <a:lstStyle/>
                    <a:p>
                      <a:pPr algn="ctr" latinLnBrk="1"/>
                      <a:endParaRPr lang="ko-KR" altLang="en-US" sz="1500" b="1" dirty="0">
                        <a:solidFill>
                          <a:srgbClr val="FF0000"/>
                        </a:solidFill>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err="1">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Tư</a:t>
                      </a:r>
                      <a:r>
                        <a:rPr lang="en-US" altLang="ko-KR"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 </a:t>
                      </a:r>
                      <a:r>
                        <a:rPr lang="en-US" altLang="ko-KR" sz="1400" b="0" kern="1200" dirty="0" err="1">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duy</a:t>
                      </a:r>
                      <a:r>
                        <a:rPr lang="en-US" altLang="ko-KR"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 </a:t>
                      </a:r>
                      <a:r>
                        <a:rPr lang="en-US" altLang="ko-KR" sz="1400" b="0" kern="1200" dirty="0" err="1">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thiết</a:t>
                      </a:r>
                      <a:r>
                        <a:rPr lang="en-US" altLang="ko-KR"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 </a:t>
                      </a:r>
                      <a:r>
                        <a:rPr lang="en-US" altLang="ko-KR" sz="1400" b="0" kern="1200" dirty="0" err="1">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rPr>
                        <a:t>kế</a:t>
                      </a:r>
                      <a:endParaRPr lang="ko-KR" altLang="en-US"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vi-VN" altLang="ko-KR" sz="14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Tư duy phân tích</a:t>
                      </a:r>
                      <a:endParaRPr lang="ko-KR" altLang="en-US" sz="1400" b="0" kern="1200" dirty="0">
                        <a:gradFill>
                          <a:gsLst>
                            <a:gs pos="0">
                              <a:srgbClr val="FF0000"/>
                            </a:gs>
                            <a:gs pos="100000">
                              <a:srgbClr val="FF0000"/>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Nền</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tảng</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Câu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chuyện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Dữ</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liệu</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Kết</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quả</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Hiểu</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biết</a:t>
                      </a: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Thông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tin</a:t>
                      </a: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4692">
                <a:tc>
                  <a:txBody>
                    <a:bodyPr/>
                    <a:lstStyle/>
                    <a:p>
                      <a:pPr algn="ctr" latinLnBrk="1"/>
                      <a:r>
                        <a:rPr lang="vi-VN"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Định hướng</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tiến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thiện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73132085"/>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Điểm</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khởi</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đầu</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Đồng</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cảm</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Giả</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thuyết</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76605002"/>
                  </a:ext>
                </a:extLst>
              </a:tr>
              <a:tr h="444692">
                <a:tc>
                  <a:txBody>
                    <a:bodyPr/>
                    <a:lstStyle/>
                    <a:p>
                      <a:pPr algn="ctr" latinLnBrk="1"/>
                      <a:r>
                        <a:rPr lang="vi-VN"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Phương pháp</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Lặp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đi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lặp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lại</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Tối ưu hóa</a:t>
                      </a: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6019748"/>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Quy</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trình</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Hành động trước</a:t>
                      </a: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Lập kế hoạch trước</a:t>
                      </a: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39929612"/>
                  </a:ext>
                </a:extLst>
              </a:tr>
              <a:tr h="444692">
                <a:tc>
                  <a:txBody>
                    <a:bodyPr/>
                    <a:lstStyle/>
                    <a:p>
                      <a:pPr algn="ctr" latinLnBrk="1"/>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Giá</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trị</a:t>
                      </a:r>
                      <a:r>
                        <a:rPr lang="en-US" altLang="ko-KR" sz="1300" b="0" kern="1200" dirty="0">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F45BC"/>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chính</a:t>
                      </a:r>
                      <a:endParaRPr lang="ko-KR" altLang="en-US" sz="1300" b="0" kern="1200" dirty="0">
                        <a:gradFill>
                          <a:gsLst>
                            <a:gs pos="0">
                              <a:srgbClr val="193EB0"/>
                            </a:gs>
                            <a:gs pos="100000">
                              <a:srgbClr val="1F45BC"/>
                            </a:gs>
                          </a:gsLst>
                          <a:lin ang="5400000" scaled="1"/>
                        </a:gradFill>
                        <a:latin typeface="SamsungOne-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Con người</a:t>
                      </a: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Thế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giới</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thực</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4029621"/>
                  </a:ext>
                </a:extLst>
              </a:tr>
            </a:tbl>
          </a:graphicData>
        </a:graphic>
      </p:graphicFrame>
      <p:grpSp>
        <p:nvGrpSpPr>
          <p:cNvPr id="9" name="그룹 8">
            <a:extLst>
              <a:ext uri="{FF2B5EF4-FFF2-40B4-BE49-F238E27FC236}">
                <a16:creationId xmlns:a16="http://schemas.microsoft.com/office/drawing/2014/main" id="{B4A4B797-A2F4-4FEF-B4E6-062D4E9B6212}"/>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A8357F9D-614D-4F53-B895-4EF47694F904}"/>
                </a:ext>
              </a:extLst>
            </p:cNvPr>
            <p:cNvSpPr/>
            <p:nvPr/>
          </p:nvSpPr>
          <p:spPr>
            <a:xfrm>
              <a:off x="450000" y="450000"/>
              <a:ext cx="8785226" cy="276999"/>
            </a:xfrm>
            <a:prstGeom prst="rect">
              <a:avLst/>
            </a:prstGeom>
          </p:spPr>
          <p:txBody>
            <a:bodyPr wrap="square" lIns="0" tIns="0" rIns="0" bIns="0">
              <a:spAutoFit/>
            </a:bodyPr>
            <a:lstStyle/>
            <a:p>
              <a:pPr defTabSz="457187" fontAlgn="base" latinLnBrk="0">
                <a:spcBef>
                  <a:spcPct val="0"/>
                </a:spcBef>
                <a:spcAft>
                  <a:spcPts val="600"/>
                </a:spcAft>
                <a:defRPr/>
              </a:pPr>
              <a:r>
                <a:rPr lang="en-US" altLang="ko-KR" b="1" dirty="0">
                  <a:solidFill>
                    <a:prstClr val="white"/>
                  </a:solidFill>
                  <a:latin typeface="iCiel Samsung Sharp Sans Medium" pitchFamily="2" charset="77"/>
                  <a:cs typeface="iCiel Samsung Sharp Sans Medium" pitchFamily="2" charset="77"/>
                </a:rPr>
                <a:t>1.1. </a:t>
              </a:r>
              <a:r>
                <a:rPr lang="vi-VN" altLang="ko-KR" b="1" dirty="0">
                  <a:solidFill>
                    <a:prstClr val="white"/>
                  </a:solidFill>
                  <a:latin typeface="iCiel Samsung Sharp Sans Medium" pitchFamily="2" charset="77"/>
                  <a:cs typeface="iCiel Samsung Sharp Sans Medium" pitchFamily="2" charset="77"/>
                </a:rPr>
                <a:t>Tư duy thiết kế là gì và tại sao cần tư duy thiết kế?</a:t>
              </a:r>
              <a:endParaRPr lang="en-US" altLang="ko-KR" b="1" dirty="0">
                <a:solidFill>
                  <a:prstClr val="white"/>
                </a:solidFill>
                <a:latin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BB494928-F89D-4ED8-89BC-701B19676E48}"/>
                </a:ext>
              </a:extLst>
            </p:cNvPr>
            <p:cNvSpPr/>
            <p:nvPr/>
          </p:nvSpPr>
          <p:spPr>
            <a:xfrm>
              <a:off x="8674461" y="480778"/>
              <a:ext cx="793539" cy="246221"/>
            </a:xfrm>
            <a:prstGeom prst="rect">
              <a:avLst/>
            </a:prstGeom>
          </p:spPr>
          <p:txBody>
            <a:bodyPr wrap="square" lIns="0" tIns="0" rIns="0" bIns="0">
              <a:spAutoFit/>
            </a:bodyPr>
            <a:lstStyle/>
            <a:p>
              <a:pPr algn="r" defTabSz="457200" latinLnBrk="0">
                <a:defRPr/>
              </a:pPr>
              <a:r>
                <a:rPr lang="en-US" altLang="ko-KR" sz="1600" b="1" dirty="0">
                  <a:solidFill>
                    <a:prstClr val="white">
                      <a:lumMod val="85000"/>
                    </a:prstClr>
                  </a:solidFill>
                  <a:latin typeface="iCiel Samsung Sharp Sans Medium" pitchFamily="2" charset="77"/>
                  <a:ea typeface="iCiel Samsung Sharp Sans Medium" pitchFamily="2" charset="77"/>
                  <a:cs typeface="iCiel Samsung Sharp Sans Medium" pitchFamily="2" charset="77"/>
                </a:rPr>
                <a:t>BÀI 01</a:t>
              </a:r>
              <a:endParaRPr lang="en-US" altLang="ko-KR" sz="1600" b="1" dirty="0">
                <a:solidFill>
                  <a:prstClr val="white">
                    <a:lumMod val="85000"/>
                  </a:prstClr>
                </a:solidFill>
                <a:latin typeface="iCiel Samsung Sharp Sans Bold" pitchFamily="2" charset="77"/>
                <a:ea typeface="iCiel Samsung Sharp Sans Bold" pitchFamily="2" charset="77"/>
                <a:cs typeface="iCiel Samsung Sharp Sans Bold" pitchFamily="2" charset="77"/>
              </a:endParaRPr>
            </a:p>
          </p:txBody>
        </p:sp>
      </p:grpSp>
    </p:spTree>
    <p:extLst>
      <p:ext uri="{BB962C8B-B14F-4D97-AF65-F5344CB8AC3E}">
        <p14:creationId xmlns:p14="http://schemas.microsoft.com/office/powerpoint/2010/main" val="3803379489"/>
      </p:ext>
    </p:extLst>
  </p:cSld>
  <p:clrMapOvr>
    <a:masterClrMapping/>
  </p:clrMapOvr>
</p:sld>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C_Template_IoT">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SIC_AI_Chapter 1. Python Programming (1-1)_v0.9_Contents Commented</Template>
  <TotalTime>5291</TotalTime>
  <Words>9691</Words>
  <Application>Microsoft Macintosh PowerPoint</Application>
  <PresentationFormat>Custom</PresentationFormat>
  <Paragraphs>873</Paragraphs>
  <Slides>66</Slides>
  <Notes>65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66</vt:i4>
      </vt:variant>
    </vt:vector>
  </HeadingPairs>
  <TitlesOfParts>
    <vt:vector size="79" baseType="lpstr">
      <vt:lpstr>맑은 고딕</vt:lpstr>
      <vt:lpstr>Arial</vt:lpstr>
      <vt:lpstr>Calibri</vt:lpstr>
      <vt:lpstr>iCiel Samsung Sharp Sans Bold</vt:lpstr>
      <vt:lpstr>iCiel Samsung Sharp Sans Medium</vt:lpstr>
      <vt:lpstr>iCiel Samsung Sharp Sans Regular</vt:lpstr>
      <vt:lpstr>SamsungOne 400</vt:lpstr>
      <vt:lpstr>SamsungOne 400C</vt:lpstr>
      <vt:lpstr>SamsungOne-400</vt:lpstr>
      <vt:lpstr>SamsungOne-700</vt:lpstr>
      <vt:lpstr>Times New Roman</vt:lpstr>
      <vt:lpstr>SIC_Template_AI</vt:lpstr>
      <vt:lpstr>SIC_Template_IoT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Trong-Nghia Nguyen</cp:lastModifiedBy>
  <cp:revision>215</cp:revision>
  <dcterms:created xsi:type="dcterms:W3CDTF">2019-08-14T08:11:58Z</dcterms:created>
  <dcterms:modified xsi:type="dcterms:W3CDTF">2023-01-06T09:50:51Z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C:\Users\sh1128.kang\AppData\Local\Microsoft\Windows\INetCache\IE\0M3V8VXM\SIC_IoT_Chapter 10. Design Thinking.pptx</vt:lpwstr>
  </property>
</Properties>
</file>